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4"/>
  </p:notesMasterIdLst>
  <p:sldIdLst>
    <p:sldId id="259" r:id="rId2"/>
    <p:sldId id="260" r:id="rId3"/>
    <p:sldId id="261" r:id="rId4"/>
    <p:sldId id="263" r:id="rId5"/>
    <p:sldId id="262" r:id="rId6"/>
    <p:sldId id="264" r:id="rId7"/>
    <p:sldId id="265" r:id="rId8"/>
    <p:sldId id="266" r:id="rId9"/>
    <p:sldId id="269" r:id="rId10"/>
    <p:sldId id="270" r:id="rId11"/>
    <p:sldId id="268" r:id="rId12"/>
    <p:sldId id="267" r:id="rId13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Helvetica Neue Light" panose="02000403000000020004" pitchFamily="2" charset="0"/>
      <p:regular r:id="rId27"/>
      <p:bold r:id="rId28"/>
      <p:italic r:id="rId29"/>
      <p:boldItalic r:id="rId30"/>
    </p:embeddedFont>
    <p:embeddedFont>
      <p:font typeface="Libre Franklin" pitchFamily="2" charset="77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0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DBD9"/>
    <a:srgbClr val="FFC2BB"/>
    <a:srgbClr val="FF7E79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67"/>
  </p:normalViewPr>
  <p:slideViewPr>
    <p:cSldViewPr snapToGrid="0">
      <p:cViewPr>
        <p:scale>
          <a:sx n="140" d="100"/>
          <a:sy n="140" d="100"/>
        </p:scale>
        <p:origin x="648" y="208"/>
      </p:cViewPr>
      <p:guideLst>
        <p:guide orient="horz" pos="1620"/>
        <p:guide pos="2880"/>
        <p:guide orient="horz" pos="9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presProps" Target="pres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994a5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994a5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362ca8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362ca8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359ccd8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359ccd8d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359ccd8d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359ccd8d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359ccd8d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359ccd8d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2" y="0"/>
            <a:ext cx="34905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82600" y="589787"/>
            <a:ext cx="26382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sz="27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4094238" y="609599"/>
            <a:ext cx="44463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482599" y="2282288"/>
            <a:ext cx="26382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82598" y="4834890"/>
            <a:ext cx="2638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4094237" y="4834890"/>
            <a:ext cx="400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22960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886958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OBJECT_WITH_CAPTION_TEXT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public.tableau.com/shared/98BF34FZB?:display_count=n&amp;:origin=viz_share_link" TargetMode="External"/><Relationship Id="rId4" Type="http://schemas.openxmlformats.org/officeDocument/2006/relationships/hyperlink" Target="https://public.tableau.com/shared/K7N79TQ6B?:display_count=n&amp;:origin=viz_share_lin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6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he largest drugstore in Poland sells beauty.">
            <a:extLst>
              <a:ext uri="{FF2B5EF4-FFF2-40B4-BE49-F238E27FC236}">
                <a16:creationId xmlns:a16="http://schemas.microsoft.com/office/drawing/2014/main" id="{79098D1A-21F0-4E44-AE13-462B0D785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97" y="1652060"/>
            <a:ext cx="6029609" cy="251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Google Shape;105;p21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7667443" y="4267990"/>
            <a:ext cx="1340482" cy="34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07" name="Google Shape;107;p21"/>
          <p:cNvSpPr txBox="1"/>
          <p:nvPr/>
        </p:nvSpPr>
        <p:spPr>
          <a:xfrm>
            <a:off x="7668285" y="4294540"/>
            <a:ext cx="134294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oppins Medium"/>
                <a:cs typeface="Poppins Medium"/>
                <a:sym typeface="Poppins Medium"/>
              </a:rPr>
              <a:t>FEB, 11th  | PARIS</a:t>
            </a:r>
            <a:endParaRPr sz="1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741895" y="322345"/>
            <a:ext cx="6103012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 dirty="0">
                <a:solidFill>
                  <a:srgbClr val="2DC5FA"/>
                </a:solidFill>
                <a:latin typeface="+mn-lt"/>
                <a:ea typeface="Montserrat"/>
                <a:cs typeface="Poppins"/>
                <a:sym typeface="Poppins"/>
              </a:rPr>
              <a:t>ROSSMANN STORES </a:t>
            </a:r>
            <a:r>
              <a:rPr lang="e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Montserrat"/>
                <a:cs typeface="Poppins"/>
                <a:sym typeface="Poppins"/>
              </a:rPr>
              <a:t>Sales Forecasting</a:t>
            </a:r>
            <a:endParaRPr sz="32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705194" y="4267990"/>
            <a:ext cx="1846182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oppins Medium"/>
                <a:cs typeface="Poppins Medium"/>
                <a:sym typeface="Poppins Medium"/>
              </a:rPr>
              <a:t>NADIM SAAD</a:t>
            </a:r>
            <a:endParaRPr sz="2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6592625" y="4578750"/>
            <a:ext cx="2418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DC5FA"/>
                </a:solidFill>
                <a:latin typeface="+mn-lt"/>
                <a:ea typeface="Poppins Medium"/>
                <a:cs typeface="Poppins Medium"/>
                <a:sym typeface="Poppins Medium"/>
              </a:rPr>
              <a:t>DAFT NOV21</a:t>
            </a:r>
            <a:endParaRPr sz="1600">
              <a:solidFill>
                <a:srgbClr val="2DC5FA"/>
              </a:solidFill>
              <a:latin typeface="+mn-lt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4;p28">
            <a:extLst>
              <a:ext uri="{FF2B5EF4-FFF2-40B4-BE49-F238E27FC236}">
                <a16:creationId xmlns:a16="http://schemas.microsoft.com/office/drawing/2014/main" id="{094EA671-0C5E-A74F-879E-D2B87621FD66}"/>
              </a:ext>
            </a:extLst>
          </p:cNvPr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+mn-lt"/>
                <a:ea typeface="Poppins"/>
                <a:cs typeface="Poppins"/>
                <a:sym typeface="Poppins"/>
              </a:rPr>
              <a:t>Conclusion</a:t>
            </a:r>
            <a:endParaRPr sz="2300" b="1" dirty="0">
              <a:solidFill>
                <a:srgbClr val="2DC5FA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3D4F5-955D-554F-9995-092870071906}"/>
              </a:ext>
            </a:extLst>
          </p:cNvPr>
          <p:cNvSpPr txBox="1"/>
          <p:nvPr/>
        </p:nvSpPr>
        <p:spPr>
          <a:xfrm>
            <a:off x="1060704" y="1559493"/>
            <a:ext cx="7543800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8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The </a:t>
            </a:r>
            <a:r>
              <a:rPr lang="en-GB" sz="1800" b="1" i="1" dirty="0">
                <a:solidFill>
                  <a:srgbClr val="0432FF"/>
                </a:solidFill>
                <a:effectLst/>
                <a:latin typeface="+mn-lt"/>
              </a:rPr>
              <a:t>Decision Tree Regressor (DTR) model</a:t>
            </a:r>
            <a:r>
              <a:rPr lang="en-GB" sz="1800" i="1" dirty="0">
                <a:solidFill>
                  <a:srgbClr val="0432FF"/>
                </a:solidFill>
                <a:effectLst/>
                <a:latin typeface="+mn-lt"/>
              </a:rPr>
              <a:t> </a:t>
            </a:r>
            <a:r>
              <a:rPr lang="en-GB" sz="18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performed best </a:t>
            </a:r>
            <a:r>
              <a:rPr lang="en-GB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with a </a:t>
            </a:r>
            <a:r>
              <a:rPr lang="en-GB" sz="1800" b="1" i="1" dirty="0">
                <a:solidFill>
                  <a:srgbClr val="0432FF"/>
                </a:solidFill>
                <a:effectLst/>
                <a:latin typeface="+mn-lt"/>
              </a:rPr>
              <a:t>score of 95% </a:t>
            </a:r>
            <a:r>
              <a:rPr lang="en-GB" sz="18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when comparing it with the other algorithms that I chose. </a:t>
            </a:r>
          </a:p>
          <a:p>
            <a:pPr algn="just">
              <a:lnSpc>
                <a:spcPct val="150000"/>
              </a:lnSpc>
            </a:pPr>
            <a:r>
              <a:rPr lang="en-GB" sz="18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Hence, I used the DTR model since it is my best suitable algorithm for </a:t>
            </a:r>
            <a:r>
              <a:rPr lang="en-GB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predict</a:t>
            </a:r>
            <a:r>
              <a:rPr lang="en-GB" sz="18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ing Rossmann Stores sales forecasts.</a:t>
            </a:r>
            <a:endParaRPr lang="en-GB" sz="1800" i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7" name="Picture 2" descr="Ironhack Paris (Paris, France) | Meetup">
            <a:extLst>
              <a:ext uri="{FF2B5EF4-FFF2-40B4-BE49-F238E27FC236}">
                <a16:creationId xmlns:a16="http://schemas.microsoft.com/office/drawing/2014/main" id="{39C38DAD-3805-7A43-A210-9553106F0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4198" y="4733698"/>
            <a:ext cx="409802" cy="40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E2659201-54D8-7F4D-A63C-DF8C3E3D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8670" y="4800973"/>
            <a:ext cx="409802" cy="275251"/>
          </a:xfrm>
        </p:spPr>
        <p:txBody>
          <a:bodyPr/>
          <a:lstStyle/>
          <a:p>
            <a:pPr algn="r"/>
            <a:fld id="{96E69268-9C8B-4EBF-A9EE-DC5DC2D48DC3}" type="slidenum">
              <a:rPr lang="en-US" sz="800" smtClean="0">
                <a:solidFill>
                  <a:schemeClr val="tx1"/>
                </a:solidFill>
              </a:rPr>
              <a:pPr algn="r"/>
              <a:t>10</a:t>
            </a:fld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101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AFC7F0F-1E17-5040-97F1-4B7EA553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7" y="1332140"/>
            <a:ext cx="4421456" cy="26772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99F55B-00C9-6D4A-A4CC-61FCA7BB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822" y="1332139"/>
            <a:ext cx="4462162" cy="26772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Google Shape;154;p28">
            <a:extLst>
              <a:ext uri="{FF2B5EF4-FFF2-40B4-BE49-F238E27FC236}">
                <a16:creationId xmlns:a16="http://schemas.microsoft.com/office/drawing/2014/main" id="{66340B12-B8A6-1D42-A724-13C7D605179F}"/>
              </a:ext>
            </a:extLst>
          </p:cNvPr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+mn-lt"/>
                <a:ea typeface="Poppins"/>
                <a:cs typeface="Poppins"/>
                <a:sym typeface="Poppins"/>
              </a:rPr>
              <a:t>Visualization on Tableau </a:t>
            </a:r>
            <a:endParaRPr sz="2300" b="1" dirty="0">
              <a:solidFill>
                <a:srgbClr val="2DC5FA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4500B8-F968-E84B-A2C8-C82B3D41AFB5}"/>
              </a:ext>
            </a:extLst>
          </p:cNvPr>
          <p:cNvSpPr txBox="1"/>
          <p:nvPr/>
        </p:nvSpPr>
        <p:spPr>
          <a:xfrm>
            <a:off x="115015" y="4009436"/>
            <a:ext cx="4421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800" dirty="0">
                <a:hlinkClick r:id="rId4"/>
              </a:rPr>
              <a:t>https://public.tableau.com/shared/K7N79TQ6B?:display_count=n&amp;:origin=viz_share_link</a:t>
            </a:r>
            <a:r>
              <a:rPr lang="en-FR" sz="800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7F9F18-F026-BC4E-8EAC-C30DED45CC54}"/>
              </a:ext>
            </a:extLst>
          </p:cNvPr>
          <p:cNvSpPr txBox="1"/>
          <p:nvPr/>
        </p:nvSpPr>
        <p:spPr>
          <a:xfrm>
            <a:off x="4566820" y="4009436"/>
            <a:ext cx="446216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/>
            </a:lvl1pPr>
          </a:lstStyle>
          <a:p>
            <a:pPr algn="ctr"/>
            <a:r>
              <a:rPr lang="en-FR" dirty="0">
                <a:hlinkClick r:id="rId5"/>
              </a:rPr>
              <a:t>https://public.tableau.com/shared/98BF34FZB?:display_count=n&amp;:origin=viz_share_link</a:t>
            </a:r>
            <a:r>
              <a:rPr lang="en-FR" dirty="0"/>
              <a:t> </a:t>
            </a:r>
          </a:p>
        </p:txBody>
      </p:sp>
      <p:pic>
        <p:nvPicPr>
          <p:cNvPr id="32" name="Picture 2" descr="Ironhack Paris (Paris, France) | Meetup">
            <a:extLst>
              <a:ext uri="{FF2B5EF4-FFF2-40B4-BE49-F238E27FC236}">
                <a16:creationId xmlns:a16="http://schemas.microsoft.com/office/drawing/2014/main" id="{6CD7A27D-F91F-3445-8756-4468E92FD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4198" y="4733698"/>
            <a:ext cx="409802" cy="40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lide Number Placeholder 12">
            <a:extLst>
              <a:ext uri="{FF2B5EF4-FFF2-40B4-BE49-F238E27FC236}">
                <a16:creationId xmlns:a16="http://schemas.microsoft.com/office/drawing/2014/main" id="{097CA05C-DB9E-2A48-94A4-E17EFFA29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8670" y="4800973"/>
            <a:ext cx="409802" cy="275251"/>
          </a:xfrm>
        </p:spPr>
        <p:txBody>
          <a:bodyPr/>
          <a:lstStyle/>
          <a:p>
            <a:pPr algn="r"/>
            <a:fld id="{96E69268-9C8B-4EBF-A9EE-DC5DC2D48DC3}" type="slidenum">
              <a:rPr lang="en-US" sz="800" smtClean="0">
                <a:solidFill>
                  <a:schemeClr val="tx1"/>
                </a:solidFill>
              </a:rPr>
              <a:pPr algn="r"/>
              <a:t>11</a:t>
            </a:fld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175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+mn-lt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561000" y="1432550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+mn-lt"/>
                <a:ea typeface="Poppins"/>
                <a:cs typeface="Poppins"/>
                <a:sym typeface="Poppins"/>
              </a:rPr>
              <a:t>Rossmann Sales</a:t>
            </a:r>
            <a:endParaRPr sz="2300" b="1" dirty="0">
              <a:solidFill>
                <a:srgbClr val="2DC5FA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161" name="Google Shape;161;p29"/>
          <p:cNvSpPr txBox="1"/>
          <p:nvPr/>
        </p:nvSpPr>
        <p:spPr>
          <a:xfrm>
            <a:off x="671250" y="1867500"/>
            <a:ext cx="29253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oppins"/>
                <a:cs typeface="Poppins"/>
                <a:sym typeface="Poppins"/>
              </a:rPr>
              <a:t>Nadim, Saad</a:t>
            </a:r>
            <a:endParaRPr sz="23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5707900" y="2077650"/>
            <a:ext cx="2600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+mn-lt"/>
                <a:ea typeface="Poppins"/>
                <a:cs typeface="Poppins"/>
                <a:sym typeface="Poppins"/>
              </a:rPr>
              <a:t>Questions?</a:t>
            </a:r>
            <a:endParaRPr sz="2300" b="1">
              <a:solidFill>
                <a:srgbClr val="2DC5FA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64F4B-0DCD-4E48-B512-1180FCCB1CC5}"/>
              </a:ext>
            </a:extLst>
          </p:cNvPr>
          <p:cNvSpPr txBox="1"/>
          <p:nvPr/>
        </p:nvSpPr>
        <p:spPr>
          <a:xfrm>
            <a:off x="5788152" y="3850068"/>
            <a:ext cx="2240280" cy="4764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2400" b="1" kern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YOU.</a:t>
            </a:r>
          </a:p>
        </p:txBody>
      </p:sp>
      <p:pic>
        <p:nvPicPr>
          <p:cNvPr id="7" name="Picture 2" descr="Ironhack Paris (Paris, France) | Meetup">
            <a:extLst>
              <a:ext uri="{FF2B5EF4-FFF2-40B4-BE49-F238E27FC236}">
                <a16:creationId xmlns:a16="http://schemas.microsoft.com/office/drawing/2014/main" id="{8BB9CC54-17E8-6041-B8C3-FAEBEB218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0659" y="3693607"/>
            <a:ext cx="879034" cy="82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567352" y="3060448"/>
            <a:ext cx="5570859" cy="1054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Poppins"/>
                <a:cs typeface="Poppins"/>
                <a:sym typeface="Poppins"/>
              </a:rPr>
              <a:t>Problem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Poppins"/>
              <a:cs typeface="Poppins"/>
              <a:sym typeface="Poppins"/>
            </a:endParaRPr>
          </a:p>
          <a:p>
            <a:pPr>
              <a:spcBef>
                <a:spcPts val="600"/>
              </a:spcBef>
            </a:pPr>
            <a:r>
              <a:rPr lang="en-GB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Rossmann wishes to predict daily sales and the number of customers instead of relying only on their stores managers intuitions by creating effective sales forecasts based on a machine learning model aiming to minimize prediction errors.</a:t>
            </a:r>
            <a:endParaRPr sz="11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+mn-lt"/>
                <a:ea typeface="Poppins"/>
                <a:cs typeface="Poppins"/>
                <a:sym typeface="Poppins"/>
              </a:rPr>
              <a:t>Business case</a:t>
            </a:r>
            <a:endParaRPr sz="2300" b="1">
              <a:solidFill>
                <a:srgbClr val="2DC5FA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733D23-7ADA-AD4D-BBDD-9171811C0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055" y="1326775"/>
            <a:ext cx="2457493" cy="2734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A32F9F-2FC5-9543-9DBF-F5B78A22CE85}"/>
              </a:ext>
            </a:extLst>
          </p:cNvPr>
          <p:cNvSpPr txBox="1"/>
          <p:nvPr/>
        </p:nvSpPr>
        <p:spPr>
          <a:xfrm>
            <a:off x="561000" y="1330818"/>
            <a:ext cx="545912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Poppins"/>
              </a:rPr>
              <a:t>About the company </a:t>
            </a:r>
          </a:p>
          <a:p>
            <a:pPr algn="just">
              <a:spcBef>
                <a:spcPts val="600"/>
              </a:spcBef>
            </a:pPr>
            <a:r>
              <a:rPr lang="en-GB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Rossmann is the 2</a:t>
            </a:r>
            <a:r>
              <a:rPr lang="en-GB" sz="1100" i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nd</a:t>
            </a:r>
            <a:r>
              <a:rPr lang="en-GB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largest drug store chain in Germany, founded in 1972 by Dirk Rossmann. It operates over 3,000 drug stores in 7 European countries, its HQ is situated in Burgwedel. The drugstore chain employs more than 28,000 people.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1A76A5-652F-4B4E-92A3-FFD1E4775D5C}"/>
              </a:ext>
            </a:extLst>
          </p:cNvPr>
          <p:cNvSpPr txBox="1"/>
          <p:nvPr/>
        </p:nvSpPr>
        <p:spPr>
          <a:xfrm>
            <a:off x="561001" y="2223370"/>
            <a:ext cx="545912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Poppins"/>
              </a:rPr>
              <a:t>Rossmann Stats </a:t>
            </a:r>
          </a:p>
          <a:p>
            <a:pPr algn="just">
              <a:spcBef>
                <a:spcPts val="600"/>
              </a:spcBef>
            </a:pPr>
            <a:r>
              <a:rPr lang="en-GB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Rossmann offers over 17,500 different items in its biggest retail outlets. Besides the pharmaceutical goods, they have pet food, healthy food and a large selection of wines. 800 of their drug stores offer toys and stationery as well.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FBCE9B-1C7F-C641-8599-7C7C8FA6B218}"/>
              </a:ext>
            </a:extLst>
          </p:cNvPr>
          <p:cNvSpPr txBox="1"/>
          <p:nvPr/>
        </p:nvSpPr>
        <p:spPr>
          <a:xfrm>
            <a:off x="567352" y="4196081"/>
            <a:ext cx="8099196" cy="546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200" b="1">
                <a:solidFill>
                  <a:srgbClr val="434343"/>
                </a:solidFill>
                <a:latin typeface="+mn-lt"/>
                <a:ea typeface="Poppins"/>
                <a:cs typeface="Poppins"/>
              </a:defRPr>
            </a:lvl1pPr>
          </a:lstStyle>
          <a:p>
            <a:pPr algn="ctr"/>
            <a:r>
              <a:rPr lang="en-GB" dirty="0">
                <a:solidFill>
                  <a:srgbClr val="0432FF"/>
                </a:solidFill>
              </a:rPr>
              <a:t>By helping Rossmann create a robust prediction model to deal with objective data, I will be helping store managers stay focused on what’s most important to them: their customers and their teams! </a:t>
            </a:r>
          </a:p>
        </p:txBody>
      </p:sp>
      <p:pic>
        <p:nvPicPr>
          <p:cNvPr id="14" name="Picture 2" descr="Ironhack Paris (Paris, France) | Meetup">
            <a:extLst>
              <a:ext uri="{FF2B5EF4-FFF2-40B4-BE49-F238E27FC236}">
                <a16:creationId xmlns:a16="http://schemas.microsoft.com/office/drawing/2014/main" id="{4C171DCA-BF2A-0245-8AE7-E4E165957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4198" y="4733698"/>
            <a:ext cx="409802" cy="40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A89DCF52-359F-7041-8EAB-8517D22C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8670" y="4800973"/>
            <a:ext cx="409802" cy="275251"/>
          </a:xfrm>
        </p:spPr>
        <p:txBody>
          <a:bodyPr/>
          <a:lstStyle/>
          <a:p>
            <a:pPr algn="r"/>
            <a:fld id="{96E69268-9C8B-4EBF-A9EE-DC5DC2D48DC3}" type="slidenum">
              <a:rPr lang="en-US" sz="800" smtClean="0">
                <a:solidFill>
                  <a:schemeClr val="tx1"/>
                </a:solidFill>
              </a:rPr>
              <a:pPr algn="r"/>
              <a:t>2</a:t>
            </a:fld>
            <a:endParaRPr lang="en-US" sz="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555DE99-5828-2C46-8036-55DFEB827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633" y="3109898"/>
            <a:ext cx="2857253" cy="16685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8D7235-6DA5-854D-BE85-8546A2571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635" y="1490318"/>
            <a:ext cx="2857253" cy="1562035"/>
          </a:xfrm>
          <a:prstGeom prst="rect">
            <a:avLst/>
          </a:prstGeom>
        </p:spPr>
      </p:pic>
      <p:sp>
        <p:nvSpPr>
          <p:cNvPr id="122" name="Google Shape;122;p23"/>
          <p:cNvSpPr txBox="1"/>
          <p:nvPr/>
        </p:nvSpPr>
        <p:spPr>
          <a:xfrm>
            <a:off x="561000" y="1182515"/>
            <a:ext cx="4100647" cy="1869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Poppins"/>
              </a:rPr>
              <a:t>D</a:t>
            </a:r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Poppins"/>
              </a:rPr>
              <a:t>a</a:t>
            </a:r>
            <a:r>
              <a:rPr lang="en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Poppins"/>
              </a:rPr>
              <a:t>ta Mining, Data Preparation, Data Analysis (EDA) </a:t>
            </a:r>
          </a:p>
          <a:p>
            <a:r>
              <a:rPr lang="en-F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Poppins"/>
              </a:rPr>
              <a:t>     </a:t>
            </a:r>
            <a:r>
              <a:rPr lang="en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 Data Exploration, Data Wrangling, Data Cleaning, … </a:t>
            </a:r>
            <a:endParaRPr lang="en-FR" sz="1100" i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lvl="3"/>
            <a:r>
              <a:rPr lang="en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    - EDA (</a:t>
            </a:r>
            <a:r>
              <a:rPr lang="en-FR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Exploring the Data and Analysing it</a:t>
            </a:r>
            <a:r>
              <a:rPr lang="en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) </a:t>
            </a:r>
          </a:p>
          <a:p>
            <a:pPr lvl="3"/>
            <a:r>
              <a:rPr lang="en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    - Data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Correlation </a:t>
            </a:r>
            <a:r>
              <a:rPr lang="en-FR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</a:p>
          <a:p>
            <a:pPr lvl="3"/>
            <a:r>
              <a:rPr lang="en-FR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    </a:t>
            </a:r>
            <a:r>
              <a:rPr lang="en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 Data Encoding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Determine which Machine Learning (ML) models to use</a:t>
            </a:r>
          </a:p>
          <a:p>
            <a:pPr marL="171450" lvl="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Compare my models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Conclusion</a:t>
            </a:r>
            <a:endParaRPr lang="en-GB" sz="11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Poppins"/>
              <a:cs typeface="Poppins"/>
              <a:sym typeface="Poppins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Prepare the visualisation on Tableau</a:t>
            </a:r>
          </a:p>
          <a:p>
            <a:pPr marL="171450" lvl="0" indent="-171450" algn="l" rtl="0"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561000" y="634625"/>
            <a:ext cx="3921352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+mn-lt"/>
                <a:ea typeface="Poppins"/>
                <a:cs typeface="Poppins"/>
                <a:sym typeface="Poppins"/>
              </a:rPr>
              <a:t>Plan </a:t>
            </a:r>
            <a:endParaRPr sz="2300" b="1" dirty="0">
              <a:solidFill>
                <a:srgbClr val="2DC5FA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6017591" y="634625"/>
            <a:ext cx="2774297" cy="74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+mn-lt"/>
                <a:ea typeface="Poppins"/>
                <a:cs typeface="Poppins"/>
                <a:sym typeface="Poppins"/>
              </a:rPr>
              <a:t>About Data</a:t>
            </a:r>
            <a:endParaRPr dirty="0">
              <a:latin typeface="+mn-lt"/>
            </a:endParaRPr>
          </a:p>
        </p:txBody>
      </p:sp>
      <p:sp>
        <p:nvSpPr>
          <p:cNvPr id="5" name="Google Shape;122;p23">
            <a:extLst>
              <a:ext uri="{FF2B5EF4-FFF2-40B4-BE49-F238E27FC236}">
                <a16:creationId xmlns:a16="http://schemas.microsoft.com/office/drawing/2014/main" id="{26A9B281-0A00-4444-939B-85226C9690EB}"/>
              </a:ext>
            </a:extLst>
          </p:cNvPr>
          <p:cNvSpPr txBox="1"/>
          <p:nvPr/>
        </p:nvSpPr>
        <p:spPr>
          <a:xfrm>
            <a:off x="5934635" y="1182515"/>
            <a:ext cx="2857251" cy="307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FR" sz="1200" b="1" dirty="0">
                <a:solidFill>
                  <a:srgbClr val="434343"/>
                </a:solidFill>
                <a:latin typeface="+mn-lt"/>
                <a:cs typeface="Poppins"/>
              </a:rPr>
              <a:t>I have been provided with 2 datasets: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5A2EC-BD18-6942-8D0E-F8A9D790A4B1}"/>
              </a:ext>
            </a:extLst>
          </p:cNvPr>
          <p:cNvSpPr txBox="1"/>
          <p:nvPr/>
        </p:nvSpPr>
        <p:spPr>
          <a:xfrm>
            <a:off x="4867835" y="3640505"/>
            <a:ext cx="1149758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Aft>
                <a:spcPts val="0"/>
              </a:spcAft>
            </a:pPr>
            <a:r>
              <a:rPr lang="en-US" sz="1200" b="1" dirty="0">
                <a:solidFill>
                  <a:srgbClr val="0432FF"/>
                </a:solidFill>
                <a:latin typeface="+mn-lt"/>
                <a:ea typeface="Poppins"/>
                <a:cs typeface="Poppins"/>
                <a:sym typeface="Poppins"/>
              </a:rPr>
              <a:t>store.csv</a:t>
            </a:r>
          </a:p>
          <a:p>
            <a:pPr lvl="2">
              <a:spcBef>
                <a:spcPts val="600"/>
              </a:spcBef>
            </a:pPr>
            <a:r>
              <a:rPr lang="en-US" sz="1000" i="1" dirty="0">
                <a:solidFill>
                  <a:srgbClr val="0432FF"/>
                </a:solidFill>
                <a:cs typeface="Poppins Medium"/>
                <a:sym typeface="Poppins Medium"/>
              </a:rPr>
              <a:t>Rows: </a:t>
            </a:r>
            <a:r>
              <a:rPr lang="en-US" sz="1000" i="1" dirty="0">
                <a:solidFill>
                  <a:srgbClr val="0432FF"/>
                </a:solidFill>
                <a:cs typeface="Poppins Medium"/>
              </a:rPr>
              <a:t>1,115</a:t>
            </a:r>
          </a:p>
          <a:p>
            <a:pPr lvl="2">
              <a:spcBef>
                <a:spcPts val="300"/>
              </a:spcBef>
            </a:pPr>
            <a:r>
              <a:rPr lang="en-US" sz="1000" i="1" dirty="0">
                <a:solidFill>
                  <a:srgbClr val="0432FF"/>
                </a:solidFill>
                <a:cs typeface="Poppins Medium"/>
              </a:rPr>
              <a:t>Columns: 10</a:t>
            </a:r>
            <a:endParaRPr lang="en-US" sz="1000" i="1" dirty="0">
              <a:solidFill>
                <a:srgbClr val="0432FF"/>
              </a:solidFill>
              <a:cs typeface="Poppins Medium"/>
              <a:sym typeface="Poppins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AE7574-F1B0-3740-9B7B-9FB888C0938C}"/>
              </a:ext>
            </a:extLst>
          </p:cNvPr>
          <p:cNvSpPr txBox="1"/>
          <p:nvPr/>
        </p:nvSpPr>
        <p:spPr>
          <a:xfrm>
            <a:off x="4814045" y="2061409"/>
            <a:ext cx="1149756" cy="6078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US" sz="1200" b="1" dirty="0" err="1">
                <a:solidFill>
                  <a:srgbClr val="0432FF"/>
                </a:solidFill>
                <a:latin typeface="+mn-lt"/>
                <a:ea typeface="Poppins"/>
                <a:cs typeface="Poppins"/>
                <a:sym typeface="Poppins"/>
              </a:rPr>
              <a:t>data_impr.csv</a:t>
            </a:r>
            <a:endParaRPr lang="en-US" sz="1200" b="1" dirty="0">
              <a:solidFill>
                <a:srgbClr val="0432FF"/>
              </a:solidFill>
              <a:latin typeface="+mn-lt"/>
              <a:ea typeface="Poppins"/>
              <a:cs typeface="Poppins"/>
              <a:sym typeface="Poppins"/>
            </a:endParaRPr>
          </a:p>
          <a:p>
            <a:pPr lvl="2">
              <a:spcBef>
                <a:spcPts val="600"/>
              </a:spcBef>
            </a:pPr>
            <a:r>
              <a:rPr lang="en-US" sz="1000" i="1" dirty="0">
                <a:solidFill>
                  <a:srgbClr val="0432FF"/>
                </a:solidFill>
                <a:latin typeface="+mn-lt"/>
                <a:cs typeface="Poppins Medium"/>
                <a:sym typeface="Poppins Medium"/>
              </a:rPr>
              <a:t>Rows: </a:t>
            </a:r>
            <a:r>
              <a:rPr lang="en-US" sz="1000" i="1" dirty="0">
                <a:solidFill>
                  <a:srgbClr val="0432FF"/>
                </a:solidFill>
                <a:latin typeface="+mn-lt"/>
                <a:cs typeface="Poppins Medium"/>
              </a:rPr>
              <a:t>1,017,209</a:t>
            </a:r>
          </a:p>
          <a:p>
            <a:pPr lvl="2">
              <a:spcBef>
                <a:spcPts val="300"/>
              </a:spcBef>
            </a:pPr>
            <a:r>
              <a:rPr lang="en-US" sz="1000" i="1" dirty="0">
                <a:solidFill>
                  <a:srgbClr val="0432FF"/>
                </a:solidFill>
                <a:latin typeface="+mn-lt"/>
                <a:cs typeface="Poppins Medium"/>
              </a:rPr>
              <a:t>Columns: 9</a:t>
            </a:r>
            <a:endParaRPr lang="en-US" sz="1000" i="1" dirty="0">
              <a:solidFill>
                <a:srgbClr val="0432FF"/>
              </a:solidFill>
              <a:latin typeface="+mn-lt"/>
              <a:cs typeface="Poppins Medium"/>
              <a:sym typeface="Poppins Medium"/>
            </a:endParaRPr>
          </a:p>
        </p:txBody>
      </p:sp>
      <p:sp>
        <p:nvSpPr>
          <p:cNvPr id="19" name="Google Shape;123;p23">
            <a:extLst>
              <a:ext uri="{FF2B5EF4-FFF2-40B4-BE49-F238E27FC236}">
                <a16:creationId xmlns:a16="http://schemas.microsoft.com/office/drawing/2014/main" id="{73F5712B-A22F-C945-AA70-DBF6CD066A31}"/>
              </a:ext>
            </a:extLst>
          </p:cNvPr>
          <p:cNvSpPr txBox="1"/>
          <p:nvPr/>
        </p:nvSpPr>
        <p:spPr>
          <a:xfrm>
            <a:off x="560999" y="3093810"/>
            <a:ext cx="4100646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+mn-lt"/>
                <a:ea typeface="Poppins"/>
                <a:cs typeface="Poppins"/>
                <a:sym typeface="Poppins"/>
              </a:rPr>
              <a:t>Models </a:t>
            </a:r>
            <a:endParaRPr sz="2300" b="1" dirty="0">
              <a:solidFill>
                <a:srgbClr val="2DC5FA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3B9D88-CF0D-BE41-B2C9-A00FF3B80963}"/>
              </a:ext>
            </a:extLst>
          </p:cNvPr>
          <p:cNvSpPr txBox="1"/>
          <p:nvPr/>
        </p:nvSpPr>
        <p:spPr>
          <a:xfrm>
            <a:off x="560999" y="3651030"/>
            <a:ext cx="4118579" cy="10002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Poppins"/>
                <a:sym typeface="Poppins"/>
              </a:rPr>
              <a:t>Since we are dealing here with a Sales Forecast case,     I decided to implement the following ML models:</a:t>
            </a:r>
          </a:p>
          <a:p>
            <a:pPr lvl="3"/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Poppins"/>
              </a:rPr>
              <a:t>       - Linear Regression</a:t>
            </a:r>
          </a:p>
          <a:p>
            <a:pPr lvl="3"/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Poppins"/>
              </a:rPr>
              <a:t>       - Lasso Regression</a:t>
            </a:r>
          </a:p>
          <a:p>
            <a:pPr lvl="3"/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Poppins"/>
              </a:rPr>
              <a:t>       - Decision Tree Regressor</a:t>
            </a:r>
          </a:p>
          <a:p>
            <a:pPr lvl="3"/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Poppins"/>
              </a:rPr>
              <a:t>       - Prophet Regression</a:t>
            </a:r>
          </a:p>
        </p:txBody>
      </p:sp>
      <p:pic>
        <p:nvPicPr>
          <p:cNvPr id="22" name="Picture 2" descr="Ironhack Paris (Paris, France) | Meetup">
            <a:extLst>
              <a:ext uri="{FF2B5EF4-FFF2-40B4-BE49-F238E27FC236}">
                <a16:creationId xmlns:a16="http://schemas.microsoft.com/office/drawing/2014/main" id="{F6B38C8B-2529-3741-B263-2DF7E662B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4198" y="4733698"/>
            <a:ext cx="409802" cy="40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lide Number Placeholder 12">
            <a:extLst>
              <a:ext uri="{FF2B5EF4-FFF2-40B4-BE49-F238E27FC236}">
                <a16:creationId xmlns:a16="http://schemas.microsoft.com/office/drawing/2014/main" id="{645D77E1-F98F-8D4B-AF30-F00ED4CA6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8670" y="4800973"/>
            <a:ext cx="409802" cy="275251"/>
          </a:xfrm>
        </p:spPr>
        <p:txBody>
          <a:bodyPr/>
          <a:lstStyle/>
          <a:p>
            <a:pPr algn="r"/>
            <a:fld id="{96E69268-9C8B-4EBF-A9EE-DC5DC2D48DC3}" type="slidenum">
              <a:rPr lang="en-US" sz="800" smtClean="0">
                <a:solidFill>
                  <a:schemeClr val="tx1"/>
                </a:solidFill>
              </a:rPr>
              <a:pPr algn="r"/>
              <a:t>3</a:t>
            </a:fld>
            <a:endParaRPr lang="en-US" sz="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+mn-lt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+mn-lt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+mn-lt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+mn-lt"/>
                <a:ea typeface="Poppins"/>
                <a:cs typeface="Poppins"/>
                <a:sym typeface="Poppins"/>
              </a:rPr>
              <a:t>Data cleaning, data preparation</a:t>
            </a:r>
            <a:endParaRPr sz="2300" b="1" dirty="0">
              <a:solidFill>
                <a:srgbClr val="2DC5FA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18D60A-0A9E-294F-B65A-81A2511666C8}"/>
              </a:ext>
            </a:extLst>
          </p:cNvPr>
          <p:cNvSpPr txBox="1">
            <a:spLocks/>
          </p:cNvSpPr>
          <p:nvPr/>
        </p:nvSpPr>
        <p:spPr>
          <a:xfrm>
            <a:off x="671250" y="1119518"/>
            <a:ext cx="5435784" cy="1378993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spcBef>
                <a:spcPts val="200"/>
              </a:spcBef>
              <a:buFont typeface="Arial" panose="020B0604020202020204" pitchFamily="34" charset="0"/>
              <a:buChar char="•"/>
              <a:defRPr sz="1050">
                <a:latin typeface="+mn-l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First, I merged the 2 datasets </a:t>
            </a:r>
            <a:r>
              <a:rPr lang="en-GB" sz="1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(on store ‘Id’) and then: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- Scrubbed for Duplicates l</a:t>
            </a:r>
            <a:r>
              <a:rPr lang="en-FR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ooking for Irrelevant Data (i.e.datetime)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FR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- Handle Missing Values (i.e. null values)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FR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- Check for Outliers (</a:t>
            </a:r>
            <a:r>
              <a:rPr lang="en-GB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i.e. Sales and Customers)</a:t>
            </a:r>
            <a:endParaRPr lang="en-FR" sz="11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FR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- Convert data types (i.e. date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Year, Month, Week, Day,</a:t>
            </a:r>
            <a:r>
              <a:rPr lang="en-GB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Season columns)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- Created new columns (i.e. Avg CustomersPerWeek, PromoCountPerWeek)</a:t>
            </a:r>
            <a:endParaRPr lang="en-FR" sz="11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 descr="Data Cleaning In 5 Easy Steps + Examples | Iterators">
            <a:extLst>
              <a:ext uri="{FF2B5EF4-FFF2-40B4-BE49-F238E27FC236}">
                <a16:creationId xmlns:a16="http://schemas.microsoft.com/office/drawing/2014/main" id="{EA3EE28E-EB9B-1E41-8209-319905F05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034" y="1545854"/>
            <a:ext cx="2499670" cy="205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3DBCD1-92B2-6849-9DF8-03AB17820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535" y="3034039"/>
            <a:ext cx="1250141" cy="1602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CC516F-5DCD-4144-A203-9ED809ED5934}"/>
              </a:ext>
            </a:extLst>
          </p:cNvPr>
          <p:cNvSpPr txBox="1"/>
          <p:nvPr/>
        </p:nvSpPr>
        <p:spPr>
          <a:xfrm>
            <a:off x="919815" y="2863420"/>
            <a:ext cx="133532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" b="1" i="1" dirty="0">
                <a:effectLst/>
                <a:latin typeface="+mn-lt"/>
              </a:rPr>
              <a:t>Outlier Detection using distplot </a:t>
            </a:r>
            <a:endParaRPr lang="en-GB" sz="600" b="1" dirty="0">
              <a:effectLst/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F2ABBD-B3BA-014F-9C94-F575F9762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2165" y="3038528"/>
            <a:ext cx="2990753" cy="1597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8959D0-625D-9446-B94B-654235EAD5EE}"/>
              </a:ext>
            </a:extLst>
          </p:cNvPr>
          <p:cNvSpPr txBox="1"/>
          <p:nvPr/>
        </p:nvSpPr>
        <p:spPr>
          <a:xfrm>
            <a:off x="3032220" y="2883182"/>
            <a:ext cx="283069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" b="1" i="1" dirty="0">
                <a:effectLst/>
                <a:latin typeface="+mn-lt"/>
              </a:rPr>
              <a:t>Outlier Detection using </a:t>
            </a:r>
            <a:r>
              <a:rPr lang="en-GB" sz="600" b="1" i="1" dirty="0" err="1">
                <a:latin typeface="+mn-lt"/>
              </a:rPr>
              <a:t>Boxen</a:t>
            </a:r>
            <a:r>
              <a:rPr lang="en-GB" sz="600" b="1" i="1" dirty="0" err="1">
                <a:effectLst/>
                <a:latin typeface="+mn-lt"/>
              </a:rPr>
              <a:t>plot</a:t>
            </a:r>
            <a:r>
              <a:rPr lang="en-GB" sz="600" b="1" i="1" dirty="0">
                <a:effectLst/>
                <a:latin typeface="+mn-lt"/>
              </a:rPr>
              <a:t> </a:t>
            </a:r>
            <a:endParaRPr lang="en-GB" sz="600" b="1" dirty="0">
              <a:effectLst/>
              <a:latin typeface="+mn-lt"/>
            </a:endParaRPr>
          </a:p>
        </p:txBody>
      </p:sp>
      <p:pic>
        <p:nvPicPr>
          <p:cNvPr id="12" name="Picture 2" descr="Ironhack Paris (Paris, France) | Meetup">
            <a:extLst>
              <a:ext uri="{FF2B5EF4-FFF2-40B4-BE49-F238E27FC236}">
                <a16:creationId xmlns:a16="http://schemas.microsoft.com/office/drawing/2014/main" id="{8C42DA38-6514-254D-A20D-01CCF9DBD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4198" y="4733698"/>
            <a:ext cx="409802" cy="40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D08C6E9-D732-8641-907B-EB894F7F7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8670" y="4800973"/>
            <a:ext cx="409802" cy="275251"/>
          </a:xfrm>
        </p:spPr>
        <p:txBody>
          <a:bodyPr/>
          <a:lstStyle/>
          <a:p>
            <a:pPr algn="r"/>
            <a:fld id="{96E69268-9C8B-4EBF-A9EE-DC5DC2D48DC3}" type="slidenum">
              <a:rPr lang="en-US" sz="800" smtClean="0">
                <a:solidFill>
                  <a:schemeClr val="tx1"/>
                </a:solidFill>
              </a:rPr>
              <a:pPr algn="r"/>
              <a:t>4</a:t>
            </a:fld>
            <a:endParaRPr lang="en-US" sz="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DB5EA9-DEFA-3244-BFB6-686DDCD00B9F}"/>
              </a:ext>
            </a:extLst>
          </p:cNvPr>
          <p:cNvSpPr txBox="1"/>
          <p:nvPr/>
        </p:nvSpPr>
        <p:spPr>
          <a:xfrm>
            <a:off x="685651" y="1255158"/>
            <a:ext cx="4405447" cy="1202022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/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Poppins"/>
              </a:rPr>
              <a:t>I analysed as per the Business Case prerequisites:</a:t>
            </a:r>
            <a:endParaRPr lang="en-FR" sz="12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Poppins"/>
            </a:endParaRPr>
          </a:p>
          <a:p>
            <a:pPr lvl="1">
              <a:spcBef>
                <a:spcPts val="600"/>
              </a:spcBef>
            </a:pPr>
            <a:r>
              <a:rPr lang="en-GB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   - Finding the locations of the Rossmann Stores (</a:t>
            </a:r>
            <a:r>
              <a:rPr lang="en-GB" sz="1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timeanddate.com)</a:t>
            </a:r>
          </a:p>
          <a:p>
            <a:pPr lvl="1">
              <a:spcBef>
                <a:spcPts val="600"/>
              </a:spcBef>
            </a:pPr>
            <a:r>
              <a:rPr lang="en-GB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   - Analysed the effect of promotions on sales and visiting customers</a:t>
            </a:r>
          </a:p>
          <a:p>
            <a:pPr lvl="1">
              <a:spcBef>
                <a:spcPts val="600"/>
              </a:spcBef>
            </a:pPr>
            <a:r>
              <a:rPr lang="en-GB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   - Checked the impact of nearby competitors on sales</a:t>
            </a:r>
          </a:p>
          <a:p>
            <a:pPr lvl="1">
              <a:spcBef>
                <a:spcPts val="600"/>
              </a:spcBef>
            </a:pPr>
            <a:r>
              <a:rPr lang="en-GB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   - Verified the affect on school holidays on sales </a:t>
            </a:r>
          </a:p>
        </p:txBody>
      </p:sp>
      <p:sp>
        <p:nvSpPr>
          <p:cNvPr id="130" name="Google Shape;130;p24"/>
          <p:cNvSpPr txBox="1"/>
          <p:nvPr/>
        </p:nvSpPr>
        <p:spPr>
          <a:xfrm>
            <a:off x="561000" y="741990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+mn-lt"/>
                <a:ea typeface="Poppins"/>
                <a:cs typeface="Poppins"/>
                <a:sym typeface="Poppins"/>
              </a:rPr>
              <a:t>EDA</a:t>
            </a:r>
            <a:endParaRPr sz="2300" b="1">
              <a:solidFill>
                <a:srgbClr val="2DC5FA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pic>
        <p:nvPicPr>
          <p:cNvPr id="3076" name="Picture 4" descr="Exploratory Data Analysis | A Qucik Glance of Exploratory Data Analysis">
            <a:extLst>
              <a:ext uri="{FF2B5EF4-FFF2-40B4-BE49-F238E27FC236}">
                <a16:creationId xmlns:a16="http://schemas.microsoft.com/office/drawing/2014/main" id="{D3F1DBD4-194C-574F-A659-DD41E996C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524" y="484604"/>
            <a:ext cx="1284382" cy="71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8367E-A767-F749-B5D9-173FAB81A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86" y="2662022"/>
            <a:ext cx="3620952" cy="1934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D22EE2-81E7-6C44-9898-98D13CA02294}"/>
              </a:ext>
            </a:extLst>
          </p:cNvPr>
          <p:cNvSpPr txBox="1"/>
          <p:nvPr/>
        </p:nvSpPr>
        <p:spPr>
          <a:xfrm>
            <a:off x="1055259" y="2458288"/>
            <a:ext cx="32958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" b="1" i="1" dirty="0">
                <a:effectLst/>
                <a:latin typeface="+mn-lt"/>
              </a:rPr>
              <a:t>Checking the impact of promotions using </a:t>
            </a:r>
            <a:r>
              <a:rPr lang="en-GB" sz="600" b="1" i="1" dirty="0" err="1">
                <a:effectLst/>
                <a:latin typeface="+mn-lt"/>
              </a:rPr>
              <a:t>Violinplot</a:t>
            </a:r>
            <a:r>
              <a:rPr lang="en-GB" sz="600" b="1" i="1" dirty="0">
                <a:effectLst/>
                <a:latin typeface="+mn-lt"/>
              </a:rPr>
              <a:t> </a:t>
            </a:r>
            <a:endParaRPr lang="en-GB" sz="600" b="1" dirty="0">
              <a:effectLst/>
              <a:latin typeface="+mn-lt"/>
            </a:endParaRPr>
          </a:p>
        </p:txBody>
      </p:sp>
      <p:sp>
        <p:nvSpPr>
          <p:cNvPr id="20" name="Google Shape;123;p23">
            <a:extLst>
              <a:ext uri="{FF2B5EF4-FFF2-40B4-BE49-F238E27FC236}">
                <a16:creationId xmlns:a16="http://schemas.microsoft.com/office/drawing/2014/main" id="{234E153B-4426-474D-B5E8-FEBDAB90D957}"/>
              </a:ext>
            </a:extLst>
          </p:cNvPr>
          <p:cNvSpPr txBox="1"/>
          <p:nvPr/>
        </p:nvSpPr>
        <p:spPr>
          <a:xfrm>
            <a:off x="5830789" y="741990"/>
            <a:ext cx="2532536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+mn-lt"/>
                <a:ea typeface="Poppins"/>
                <a:cs typeface="Poppins"/>
                <a:sym typeface="Poppins"/>
              </a:rPr>
              <a:t>Correlation  </a:t>
            </a:r>
            <a:endParaRPr sz="2300" b="1" dirty="0">
              <a:solidFill>
                <a:srgbClr val="2DC5FA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D670DD-B795-A44D-B1B6-3DCF1159C077}"/>
              </a:ext>
            </a:extLst>
          </p:cNvPr>
          <p:cNvSpPr txBox="1"/>
          <p:nvPr/>
        </p:nvSpPr>
        <p:spPr>
          <a:xfrm>
            <a:off x="5440200" y="1200602"/>
            <a:ext cx="3318318" cy="413046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Poppins"/>
                <a:sym typeface="Poppins"/>
              </a:rPr>
              <a:t>This </a:t>
            </a:r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Poppins"/>
              </a:rPr>
              <a:t>analysis helped me reveal meaningful relationships among my variables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Poppins"/>
              <a:sym typeface="Poppi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41CE49-43A4-0D48-9B3F-E66C939D3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759" y="1905066"/>
            <a:ext cx="3014718" cy="2691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" descr="Ironhack Paris (Paris, France) | Meetup">
            <a:extLst>
              <a:ext uri="{FF2B5EF4-FFF2-40B4-BE49-F238E27FC236}">
                <a16:creationId xmlns:a16="http://schemas.microsoft.com/office/drawing/2014/main" id="{357336BE-6C46-ED49-BF4F-6BB6394D5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4198" y="4733698"/>
            <a:ext cx="409802" cy="40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lide Number Placeholder 12">
            <a:extLst>
              <a:ext uri="{FF2B5EF4-FFF2-40B4-BE49-F238E27FC236}">
                <a16:creationId xmlns:a16="http://schemas.microsoft.com/office/drawing/2014/main" id="{8F6304FB-1063-134A-B0F4-53F98C186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8670" y="4800973"/>
            <a:ext cx="409802" cy="275251"/>
          </a:xfrm>
        </p:spPr>
        <p:txBody>
          <a:bodyPr/>
          <a:lstStyle/>
          <a:p>
            <a:pPr algn="r"/>
            <a:fld id="{96E69268-9C8B-4EBF-A9EE-DC5DC2D48DC3}" type="slidenum">
              <a:rPr lang="en-US" sz="800" smtClean="0">
                <a:solidFill>
                  <a:schemeClr val="tx1"/>
                </a:solidFill>
              </a:rPr>
              <a:pPr algn="r"/>
              <a:t>5</a:t>
            </a:fld>
            <a:endParaRPr lang="en-US" sz="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/>
        </p:nvSpPr>
        <p:spPr>
          <a:xfrm>
            <a:off x="561000" y="1146443"/>
            <a:ext cx="7363800" cy="25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Poppins"/>
              </a:rPr>
              <a:t>For my modelling task, I decide to use 4 different types of models to predict my forecasts: </a:t>
            </a:r>
            <a:endParaRPr lang="en-FR" sz="1200" b="1" dirty="0">
              <a:solidFill>
                <a:schemeClr val="tx1">
                  <a:lumMod val="65000"/>
                  <a:lumOff val="35000"/>
                </a:schemeClr>
              </a:solidFill>
              <a:cs typeface="Poppins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en-GB" sz="12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Poppins Medium"/>
              <a:cs typeface="Poppins Medium"/>
              <a:sym typeface="Poppins Medium"/>
            </a:endParaRPr>
          </a:p>
          <a:p>
            <a:pPr marL="222250" lvl="2"/>
            <a:r>
              <a:rPr lang="en-GB" sz="1050" i="1" dirty="0">
                <a:solidFill>
                  <a:srgbClr val="0432FF"/>
                </a:solidFill>
                <a:latin typeface="+mn-lt"/>
              </a:rPr>
              <a:t> </a:t>
            </a:r>
            <a:endParaRPr lang="en-GB" sz="1050" i="1" dirty="0">
              <a:solidFill>
                <a:srgbClr val="0432FF"/>
              </a:solidFill>
              <a:latin typeface="+mn-lt"/>
              <a:ea typeface="Poppins Medium"/>
              <a:cs typeface="Poppins Medium"/>
              <a:sym typeface="Poppins Medium"/>
            </a:endParaRPr>
          </a:p>
          <a:p>
            <a:pPr marL="222250" lvl="2"/>
            <a:endParaRPr lang="en-GB" sz="1100" i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marL="222250" lvl="2"/>
            <a:endParaRPr lang="en-GB" sz="1100" i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sym typeface="Poppins Medium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+mn-lt"/>
                <a:ea typeface="Poppins"/>
                <a:cs typeface="Poppins"/>
                <a:sym typeface="Poppins"/>
              </a:rPr>
              <a:t>Models</a:t>
            </a:r>
            <a:endParaRPr sz="2300" b="1" dirty="0">
              <a:solidFill>
                <a:srgbClr val="2DC5FA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7AF2A-98EF-0A44-AD33-73BE480A47CB}"/>
              </a:ext>
            </a:extLst>
          </p:cNvPr>
          <p:cNvSpPr txBox="1"/>
          <p:nvPr/>
        </p:nvSpPr>
        <p:spPr>
          <a:xfrm>
            <a:off x="344927" y="4451295"/>
            <a:ext cx="36833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GB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LASSO stands for Least Absolute Shrinkage and Selection Operator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GB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sym typeface="Poppins Medium"/>
              </a:rPr>
              <a:t>ARIMA stands for Auto Regressive Integrated Moving Average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BB6873-F979-8B45-A46E-5246ABBBEDAE}"/>
              </a:ext>
            </a:extLst>
          </p:cNvPr>
          <p:cNvGrpSpPr/>
          <p:nvPr/>
        </p:nvGrpSpPr>
        <p:grpSpPr>
          <a:xfrm>
            <a:off x="3774141" y="2048874"/>
            <a:ext cx="1695646" cy="1655654"/>
            <a:chOff x="4097247" y="1809858"/>
            <a:chExt cx="3994330" cy="4208420"/>
          </a:xfrm>
          <a:solidFill>
            <a:srgbClr val="76D6FF"/>
          </a:solidFill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3E4169D-33BB-2E42-AF92-CFCD9B9C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247" y="1809858"/>
              <a:ext cx="2053816" cy="4208420"/>
            </a:xfrm>
            <a:custGeom>
              <a:avLst/>
              <a:gdLst>
                <a:gd name="T0" fmla="*/ 7191 w 8701"/>
                <a:gd name="T1" fmla="*/ 2449 h 17829"/>
                <a:gd name="T2" fmla="*/ 8701 w 8701"/>
                <a:gd name="T3" fmla="*/ 5775 h 17829"/>
                <a:gd name="T4" fmla="*/ 7155 w 8701"/>
                <a:gd name="T5" fmla="*/ 7322 h 17829"/>
                <a:gd name="T6" fmla="*/ 8604 w 8701"/>
                <a:gd name="T7" fmla="*/ 10288 h 17829"/>
                <a:gd name="T8" fmla="*/ 8141 w 8701"/>
                <a:gd name="T9" fmla="*/ 12627 h 17829"/>
                <a:gd name="T10" fmla="*/ 7252 w 8701"/>
                <a:gd name="T11" fmla="*/ 15094 h 17829"/>
                <a:gd name="T12" fmla="*/ 7520 w 8701"/>
                <a:gd name="T13" fmla="*/ 16148 h 17829"/>
                <a:gd name="T14" fmla="*/ 7441 w 8701"/>
                <a:gd name="T15" fmla="*/ 17591 h 17829"/>
                <a:gd name="T16" fmla="*/ 7264 w 8701"/>
                <a:gd name="T17" fmla="*/ 17140 h 17829"/>
                <a:gd name="T18" fmla="*/ 7002 w 8701"/>
                <a:gd name="T19" fmla="*/ 16671 h 17829"/>
                <a:gd name="T20" fmla="*/ 6668 w 8701"/>
                <a:gd name="T21" fmla="*/ 16288 h 17829"/>
                <a:gd name="T22" fmla="*/ 6260 w 8701"/>
                <a:gd name="T23" fmla="*/ 16099 h 17829"/>
                <a:gd name="T24" fmla="*/ 5839 w 8701"/>
                <a:gd name="T25" fmla="*/ 16117 h 17829"/>
                <a:gd name="T26" fmla="*/ 5261 w 8701"/>
                <a:gd name="T27" fmla="*/ 16160 h 17829"/>
                <a:gd name="T28" fmla="*/ 4542 w 8701"/>
                <a:gd name="T29" fmla="*/ 16184 h 17829"/>
                <a:gd name="T30" fmla="*/ 3763 w 8701"/>
                <a:gd name="T31" fmla="*/ 16178 h 17829"/>
                <a:gd name="T32" fmla="*/ 2996 w 8701"/>
                <a:gd name="T33" fmla="*/ 16111 h 17829"/>
                <a:gd name="T34" fmla="*/ 2320 w 8701"/>
                <a:gd name="T35" fmla="*/ 15965 h 17829"/>
                <a:gd name="T36" fmla="*/ 1815 w 8701"/>
                <a:gd name="T37" fmla="*/ 15709 h 17829"/>
                <a:gd name="T38" fmla="*/ 1528 w 8701"/>
                <a:gd name="T39" fmla="*/ 15295 h 17829"/>
                <a:gd name="T40" fmla="*/ 1449 w 8701"/>
                <a:gd name="T41" fmla="*/ 14753 h 17829"/>
                <a:gd name="T42" fmla="*/ 1516 w 8701"/>
                <a:gd name="T43" fmla="*/ 14241 h 17829"/>
                <a:gd name="T44" fmla="*/ 1614 w 8701"/>
                <a:gd name="T45" fmla="*/ 13760 h 17829"/>
                <a:gd name="T46" fmla="*/ 1608 w 8701"/>
                <a:gd name="T47" fmla="*/ 13334 h 17829"/>
                <a:gd name="T48" fmla="*/ 1370 w 8701"/>
                <a:gd name="T49" fmla="*/ 12974 h 17829"/>
                <a:gd name="T50" fmla="*/ 1327 w 8701"/>
                <a:gd name="T51" fmla="*/ 12877 h 17829"/>
                <a:gd name="T52" fmla="*/ 1267 w 8701"/>
                <a:gd name="T53" fmla="*/ 12639 h 17829"/>
                <a:gd name="T54" fmla="*/ 1285 w 8701"/>
                <a:gd name="T55" fmla="*/ 12353 h 17829"/>
                <a:gd name="T56" fmla="*/ 1480 w 8701"/>
                <a:gd name="T57" fmla="*/ 12097 h 17829"/>
                <a:gd name="T58" fmla="*/ 1388 w 8701"/>
                <a:gd name="T59" fmla="*/ 12024 h 17829"/>
                <a:gd name="T60" fmla="*/ 1206 w 8701"/>
                <a:gd name="T61" fmla="*/ 11835 h 17829"/>
                <a:gd name="T62" fmla="*/ 1047 w 8701"/>
                <a:gd name="T63" fmla="*/ 11573 h 17829"/>
                <a:gd name="T64" fmla="*/ 1041 w 8701"/>
                <a:gd name="T65" fmla="*/ 11311 h 17829"/>
                <a:gd name="T66" fmla="*/ 1139 w 8701"/>
                <a:gd name="T67" fmla="*/ 11171 h 17829"/>
                <a:gd name="T68" fmla="*/ 1260 w 8701"/>
                <a:gd name="T69" fmla="*/ 11062 h 17829"/>
                <a:gd name="T70" fmla="*/ 1340 w 8701"/>
                <a:gd name="T71" fmla="*/ 10903 h 17829"/>
                <a:gd name="T72" fmla="*/ 1309 w 8701"/>
                <a:gd name="T73" fmla="*/ 10617 h 17829"/>
                <a:gd name="T74" fmla="*/ 1224 w 8701"/>
                <a:gd name="T75" fmla="*/ 10434 h 17829"/>
                <a:gd name="T76" fmla="*/ 986 w 8701"/>
                <a:gd name="T77" fmla="*/ 10221 h 17829"/>
                <a:gd name="T78" fmla="*/ 542 w 8701"/>
                <a:gd name="T79" fmla="*/ 9923 h 17829"/>
                <a:gd name="T80" fmla="*/ 116 w 8701"/>
                <a:gd name="T81" fmla="*/ 9636 h 17829"/>
                <a:gd name="T82" fmla="*/ 0 w 8701"/>
                <a:gd name="T83" fmla="*/ 9332 h 17829"/>
                <a:gd name="T84" fmla="*/ 97 w 8701"/>
                <a:gd name="T85" fmla="*/ 8985 h 17829"/>
                <a:gd name="T86" fmla="*/ 341 w 8701"/>
                <a:gd name="T87" fmla="*/ 8613 h 17829"/>
                <a:gd name="T88" fmla="*/ 658 w 8701"/>
                <a:gd name="T89" fmla="*/ 8235 h 17829"/>
                <a:gd name="T90" fmla="*/ 986 w 8701"/>
                <a:gd name="T91" fmla="*/ 7876 h 17829"/>
                <a:gd name="T92" fmla="*/ 1346 w 8701"/>
                <a:gd name="T93" fmla="*/ 7474 h 17829"/>
                <a:gd name="T94" fmla="*/ 1729 w 8701"/>
                <a:gd name="T95" fmla="*/ 7054 h 17829"/>
                <a:gd name="T96" fmla="*/ 2064 w 8701"/>
                <a:gd name="T97" fmla="*/ 6603 h 17829"/>
                <a:gd name="T98" fmla="*/ 2332 w 8701"/>
                <a:gd name="T99" fmla="*/ 6055 h 17829"/>
                <a:gd name="T100" fmla="*/ 2503 w 8701"/>
                <a:gd name="T101" fmla="*/ 5342 h 17829"/>
                <a:gd name="T102" fmla="*/ 2564 w 8701"/>
                <a:gd name="T103" fmla="*/ 4483 h 17829"/>
                <a:gd name="T104" fmla="*/ 2710 w 8701"/>
                <a:gd name="T105" fmla="*/ 3625 h 17829"/>
                <a:gd name="T106" fmla="*/ 3038 w 8701"/>
                <a:gd name="T107" fmla="*/ 2699 h 17829"/>
                <a:gd name="T108" fmla="*/ 3574 w 8701"/>
                <a:gd name="T109" fmla="*/ 1755 h 17829"/>
                <a:gd name="T110" fmla="*/ 4335 w 8701"/>
                <a:gd name="T111" fmla="*/ 835 h 17829"/>
                <a:gd name="T112" fmla="*/ 5346 w 8701"/>
                <a:gd name="T113" fmla="*/ 0 h 17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701" h="17829">
                  <a:moveTo>
                    <a:pt x="5346" y="0"/>
                  </a:moveTo>
                  <a:lnTo>
                    <a:pt x="5346" y="2449"/>
                  </a:lnTo>
                  <a:lnTo>
                    <a:pt x="7191" y="2449"/>
                  </a:lnTo>
                  <a:lnTo>
                    <a:pt x="7191" y="4094"/>
                  </a:lnTo>
                  <a:lnTo>
                    <a:pt x="8701" y="4094"/>
                  </a:lnTo>
                  <a:lnTo>
                    <a:pt x="8701" y="5775"/>
                  </a:lnTo>
                  <a:lnTo>
                    <a:pt x="6168" y="5775"/>
                  </a:lnTo>
                  <a:lnTo>
                    <a:pt x="6168" y="7322"/>
                  </a:lnTo>
                  <a:lnTo>
                    <a:pt x="7155" y="7322"/>
                  </a:lnTo>
                  <a:lnTo>
                    <a:pt x="7155" y="8509"/>
                  </a:lnTo>
                  <a:lnTo>
                    <a:pt x="8604" y="8509"/>
                  </a:lnTo>
                  <a:lnTo>
                    <a:pt x="8604" y="10288"/>
                  </a:lnTo>
                  <a:lnTo>
                    <a:pt x="6893" y="10288"/>
                  </a:lnTo>
                  <a:lnTo>
                    <a:pt x="6893" y="12627"/>
                  </a:lnTo>
                  <a:lnTo>
                    <a:pt x="8141" y="12627"/>
                  </a:lnTo>
                  <a:lnTo>
                    <a:pt x="8141" y="13480"/>
                  </a:lnTo>
                  <a:lnTo>
                    <a:pt x="7252" y="13480"/>
                  </a:lnTo>
                  <a:lnTo>
                    <a:pt x="7252" y="15094"/>
                  </a:lnTo>
                  <a:lnTo>
                    <a:pt x="8372" y="15094"/>
                  </a:lnTo>
                  <a:lnTo>
                    <a:pt x="8372" y="16148"/>
                  </a:lnTo>
                  <a:lnTo>
                    <a:pt x="7520" y="16148"/>
                  </a:lnTo>
                  <a:lnTo>
                    <a:pt x="7520" y="17829"/>
                  </a:lnTo>
                  <a:lnTo>
                    <a:pt x="7483" y="17719"/>
                  </a:lnTo>
                  <a:lnTo>
                    <a:pt x="7441" y="17591"/>
                  </a:lnTo>
                  <a:lnTo>
                    <a:pt x="7392" y="17451"/>
                  </a:lnTo>
                  <a:lnTo>
                    <a:pt x="7331" y="17299"/>
                  </a:lnTo>
                  <a:lnTo>
                    <a:pt x="7264" y="17140"/>
                  </a:lnTo>
                  <a:lnTo>
                    <a:pt x="7185" y="16982"/>
                  </a:lnTo>
                  <a:lnTo>
                    <a:pt x="7100" y="16824"/>
                  </a:lnTo>
                  <a:lnTo>
                    <a:pt x="7002" y="16671"/>
                  </a:lnTo>
                  <a:lnTo>
                    <a:pt x="6899" y="16531"/>
                  </a:lnTo>
                  <a:lnTo>
                    <a:pt x="6789" y="16403"/>
                  </a:lnTo>
                  <a:lnTo>
                    <a:pt x="6668" y="16288"/>
                  </a:lnTo>
                  <a:lnTo>
                    <a:pt x="6540" y="16196"/>
                  </a:lnTo>
                  <a:lnTo>
                    <a:pt x="6406" y="16135"/>
                  </a:lnTo>
                  <a:lnTo>
                    <a:pt x="6260" y="16099"/>
                  </a:lnTo>
                  <a:lnTo>
                    <a:pt x="6107" y="16093"/>
                  </a:lnTo>
                  <a:lnTo>
                    <a:pt x="5986" y="16105"/>
                  </a:lnTo>
                  <a:lnTo>
                    <a:pt x="5839" y="16117"/>
                  </a:lnTo>
                  <a:lnTo>
                    <a:pt x="5663" y="16129"/>
                  </a:lnTo>
                  <a:lnTo>
                    <a:pt x="5468" y="16148"/>
                  </a:lnTo>
                  <a:lnTo>
                    <a:pt x="5261" y="16160"/>
                  </a:lnTo>
                  <a:lnTo>
                    <a:pt x="5030" y="16172"/>
                  </a:lnTo>
                  <a:lnTo>
                    <a:pt x="4792" y="16178"/>
                  </a:lnTo>
                  <a:lnTo>
                    <a:pt x="4542" y="16184"/>
                  </a:lnTo>
                  <a:lnTo>
                    <a:pt x="4287" y="16190"/>
                  </a:lnTo>
                  <a:lnTo>
                    <a:pt x="4025" y="16184"/>
                  </a:lnTo>
                  <a:lnTo>
                    <a:pt x="3763" y="16178"/>
                  </a:lnTo>
                  <a:lnTo>
                    <a:pt x="3501" y="16160"/>
                  </a:lnTo>
                  <a:lnTo>
                    <a:pt x="3245" y="16141"/>
                  </a:lnTo>
                  <a:lnTo>
                    <a:pt x="2996" y="16111"/>
                  </a:lnTo>
                  <a:lnTo>
                    <a:pt x="2758" y="16068"/>
                  </a:lnTo>
                  <a:lnTo>
                    <a:pt x="2533" y="16020"/>
                  </a:lnTo>
                  <a:lnTo>
                    <a:pt x="2320" y="15965"/>
                  </a:lnTo>
                  <a:lnTo>
                    <a:pt x="2131" y="15892"/>
                  </a:lnTo>
                  <a:lnTo>
                    <a:pt x="1961" y="15806"/>
                  </a:lnTo>
                  <a:lnTo>
                    <a:pt x="1815" y="15709"/>
                  </a:lnTo>
                  <a:lnTo>
                    <a:pt x="1699" y="15599"/>
                  </a:lnTo>
                  <a:lnTo>
                    <a:pt x="1608" y="15478"/>
                  </a:lnTo>
                  <a:lnTo>
                    <a:pt x="1528" y="15295"/>
                  </a:lnTo>
                  <a:lnTo>
                    <a:pt x="1480" y="15112"/>
                  </a:lnTo>
                  <a:lnTo>
                    <a:pt x="1455" y="14929"/>
                  </a:lnTo>
                  <a:lnTo>
                    <a:pt x="1449" y="14753"/>
                  </a:lnTo>
                  <a:lnTo>
                    <a:pt x="1461" y="14576"/>
                  </a:lnTo>
                  <a:lnTo>
                    <a:pt x="1486" y="14406"/>
                  </a:lnTo>
                  <a:lnTo>
                    <a:pt x="1516" y="14241"/>
                  </a:lnTo>
                  <a:lnTo>
                    <a:pt x="1553" y="14077"/>
                  </a:lnTo>
                  <a:lnTo>
                    <a:pt x="1589" y="13912"/>
                  </a:lnTo>
                  <a:lnTo>
                    <a:pt x="1614" y="13760"/>
                  </a:lnTo>
                  <a:lnTo>
                    <a:pt x="1626" y="13614"/>
                  </a:lnTo>
                  <a:lnTo>
                    <a:pt x="1626" y="13474"/>
                  </a:lnTo>
                  <a:lnTo>
                    <a:pt x="1608" y="13334"/>
                  </a:lnTo>
                  <a:lnTo>
                    <a:pt x="1559" y="13206"/>
                  </a:lnTo>
                  <a:lnTo>
                    <a:pt x="1480" y="13090"/>
                  </a:lnTo>
                  <a:lnTo>
                    <a:pt x="1370" y="12974"/>
                  </a:lnTo>
                  <a:lnTo>
                    <a:pt x="1364" y="12962"/>
                  </a:lnTo>
                  <a:lnTo>
                    <a:pt x="1352" y="12932"/>
                  </a:lnTo>
                  <a:lnTo>
                    <a:pt x="1327" y="12877"/>
                  </a:lnTo>
                  <a:lnTo>
                    <a:pt x="1309" y="12810"/>
                  </a:lnTo>
                  <a:lnTo>
                    <a:pt x="1285" y="12731"/>
                  </a:lnTo>
                  <a:lnTo>
                    <a:pt x="1267" y="12639"/>
                  </a:lnTo>
                  <a:lnTo>
                    <a:pt x="1260" y="12548"/>
                  </a:lnTo>
                  <a:lnTo>
                    <a:pt x="1267" y="12450"/>
                  </a:lnTo>
                  <a:lnTo>
                    <a:pt x="1285" y="12353"/>
                  </a:lnTo>
                  <a:lnTo>
                    <a:pt x="1327" y="12255"/>
                  </a:lnTo>
                  <a:lnTo>
                    <a:pt x="1388" y="12170"/>
                  </a:lnTo>
                  <a:lnTo>
                    <a:pt x="1480" y="12097"/>
                  </a:lnTo>
                  <a:lnTo>
                    <a:pt x="1467" y="12085"/>
                  </a:lnTo>
                  <a:lnTo>
                    <a:pt x="1437" y="12061"/>
                  </a:lnTo>
                  <a:lnTo>
                    <a:pt x="1388" y="12024"/>
                  </a:lnTo>
                  <a:lnTo>
                    <a:pt x="1334" y="11969"/>
                  </a:lnTo>
                  <a:lnTo>
                    <a:pt x="1267" y="11908"/>
                  </a:lnTo>
                  <a:lnTo>
                    <a:pt x="1206" y="11835"/>
                  </a:lnTo>
                  <a:lnTo>
                    <a:pt x="1145" y="11756"/>
                  </a:lnTo>
                  <a:lnTo>
                    <a:pt x="1090" y="11665"/>
                  </a:lnTo>
                  <a:lnTo>
                    <a:pt x="1047" y="11573"/>
                  </a:lnTo>
                  <a:lnTo>
                    <a:pt x="1029" y="11482"/>
                  </a:lnTo>
                  <a:lnTo>
                    <a:pt x="1029" y="11384"/>
                  </a:lnTo>
                  <a:lnTo>
                    <a:pt x="1041" y="11311"/>
                  </a:lnTo>
                  <a:lnTo>
                    <a:pt x="1072" y="11257"/>
                  </a:lnTo>
                  <a:lnTo>
                    <a:pt x="1102" y="11208"/>
                  </a:lnTo>
                  <a:lnTo>
                    <a:pt x="1139" y="11171"/>
                  </a:lnTo>
                  <a:lnTo>
                    <a:pt x="1181" y="11135"/>
                  </a:lnTo>
                  <a:lnTo>
                    <a:pt x="1224" y="11098"/>
                  </a:lnTo>
                  <a:lnTo>
                    <a:pt x="1260" y="11062"/>
                  </a:lnTo>
                  <a:lnTo>
                    <a:pt x="1297" y="11019"/>
                  </a:lnTo>
                  <a:lnTo>
                    <a:pt x="1321" y="10964"/>
                  </a:lnTo>
                  <a:lnTo>
                    <a:pt x="1340" y="10903"/>
                  </a:lnTo>
                  <a:lnTo>
                    <a:pt x="1346" y="10824"/>
                  </a:lnTo>
                  <a:lnTo>
                    <a:pt x="1340" y="10733"/>
                  </a:lnTo>
                  <a:lnTo>
                    <a:pt x="1309" y="10617"/>
                  </a:lnTo>
                  <a:lnTo>
                    <a:pt x="1267" y="10477"/>
                  </a:lnTo>
                  <a:lnTo>
                    <a:pt x="1254" y="10465"/>
                  </a:lnTo>
                  <a:lnTo>
                    <a:pt x="1224" y="10434"/>
                  </a:lnTo>
                  <a:lnTo>
                    <a:pt x="1163" y="10379"/>
                  </a:lnTo>
                  <a:lnTo>
                    <a:pt x="1090" y="10306"/>
                  </a:lnTo>
                  <a:lnTo>
                    <a:pt x="986" y="10221"/>
                  </a:lnTo>
                  <a:lnTo>
                    <a:pt x="865" y="10130"/>
                  </a:lnTo>
                  <a:lnTo>
                    <a:pt x="712" y="10026"/>
                  </a:lnTo>
                  <a:lnTo>
                    <a:pt x="542" y="9923"/>
                  </a:lnTo>
                  <a:lnTo>
                    <a:pt x="347" y="9813"/>
                  </a:lnTo>
                  <a:lnTo>
                    <a:pt x="213" y="9728"/>
                  </a:lnTo>
                  <a:lnTo>
                    <a:pt x="116" y="9636"/>
                  </a:lnTo>
                  <a:lnTo>
                    <a:pt x="49" y="9539"/>
                  </a:lnTo>
                  <a:lnTo>
                    <a:pt x="12" y="9435"/>
                  </a:lnTo>
                  <a:lnTo>
                    <a:pt x="0" y="9332"/>
                  </a:lnTo>
                  <a:lnTo>
                    <a:pt x="12" y="9216"/>
                  </a:lnTo>
                  <a:lnTo>
                    <a:pt x="43" y="9100"/>
                  </a:lnTo>
                  <a:lnTo>
                    <a:pt x="97" y="8985"/>
                  </a:lnTo>
                  <a:lnTo>
                    <a:pt x="164" y="8857"/>
                  </a:lnTo>
                  <a:lnTo>
                    <a:pt x="244" y="8735"/>
                  </a:lnTo>
                  <a:lnTo>
                    <a:pt x="341" y="8613"/>
                  </a:lnTo>
                  <a:lnTo>
                    <a:pt x="438" y="8485"/>
                  </a:lnTo>
                  <a:lnTo>
                    <a:pt x="548" y="8363"/>
                  </a:lnTo>
                  <a:lnTo>
                    <a:pt x="658" y="8235"/>
                  </a:lnTo>
                  <a:lnTo>
                    <a:pt x="773" y="8114"/>
                  </a:lnTo>
                  <a:lnTo>
                    <a:pt x="883" y="7998"/>
                  </a:lnTo>
                  <a:lnTo>
                    <a:pt x="986" y="7876"/>
                  </a:lnTo>
                  <a:lnTo>
                    <a:pt x="1084" y="7766"/>
                  </a:lnTo>
                  <a:lnTo>
                    <a:pt x="1218" y="7614"/>
                  </a:lnTo>
                  <a:lnTo>
                    <a:pt x="1346" y="7474"/>
                  </a:lnTo>
                  <a:lnTo>
                    <a:pt x="1480" y="7334"/>
                  </a:lnTo>
                  <a:lnTo>
                    <a:pt x="1601" y="7194"/>
                  </a:lnTo>
                  <a:lnTo>
                    <a:pt x="1729" y="7054"/>
                  </a:lnTo>
                  <a:lnTo>
                    <a:pt x="1845" y="6914"/>
                  </a:lnTo>
                  <a:lnTo>
                    <a:pt x="1961" y="6761"/>
                  </a:lnTo>
                  <a:lnTo>
                    <a:pt x="2064" y="6603"/>
                  </a:lnTo>
                  <a:lnTo>
                    <a:pt x="2162" y="6439"/>
                  </a:lnTo>
                  <a:lnTo>
                    <a:pt x="2253" y="6256"/>
                  </a:lnTo>
                  <a:lnTo>
                    <a:pt x="2332" y="6055"/>
                  </a:lnTo>
                  <a:lnTo>
                    <a:pt x="2405" y="5842"/>
                  </a:lnTo>
                  <a:lnTo>
                    <a:pt x="2460" y="5604"/>
                  </a:lnTo>
                  <a:lnTo>
                    <a:pt x="2503" y="5342"/>
                  </a:lnTo>
                  <a:lnTo>
                    <a:pt x="2533" y="5056"/>
                  </a:lnTo>
                  <a:lnTo>
                    <a:pt x="2551" y="4745"/>
                  </a:lnTo>
                  <a:lnTo>
                    <a:pt x="2564" y="4483"/>
                  </a:lnTo>
                  <a:lnTo>
                    <a:pt x="2594" y="4209"/>
                  </a:lnTo>
                  <a:lnTo>
                    <a:pt x="2643" y="3923"/>
                  </a:lnTo>
                  <a:lnTo>
                    <a:pt x="2710" y="3625"/>
                  </a:lnTo>
                  <a:lnTo>
                    <a:pt x="2801" y="3320"/>
                  </a:lnTo>
                  <a:lnTo>
                    <a:pt x="2911" y="3015"/>
                  </a:lnTo>
                  <a:lnTo>
                    <a:pt x="3038" y="2699"/>
                  </a:lnTo>
                  <a:lnTo>
                    <a:pt x="3197" y="2382"/>
                  </a:lnTo>
                  <a:lnTo>
                    <a:pt x="3373" y="2065"/>
                  </a:lnTo>
                  <a:lnTo>
                    <a:pt x="3574" y="1755"/>
                  </a:lnTo>
                  <a:lnTo>
                    <a:pt x="3800" y="1444"/>
                  </a:lnTo>
                  <a:lnTo>
                    <a:pt x="4055" y="1133"/>
                  </a:lnTo>
                  <a:lnTo>
                    <a:pt x="4335" y="835"/>
                  </a:lnTo>
                  <a:lnTo>
                    <a:pt x="4640" y="549"/>
                  </a:lnTo>
                  <a:lnTo>
                    <a:pt x="4981" y="268"/>
                  </a:lnTo>
                  <a:lnTo>
                    <a:pt x="53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D882499-00A2-D14B-B4AB-08D2E05B9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8463" y="3252106"/>
              <a:ext cx="408119" cy="40811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CDBC668-8D0E-414A-8F9C-C99D68495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8073" y="2767487"/>
              <a:ext cx="370825" cy="36940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9073352-31F3-EE4C-B7B1-5DA2D5E5E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5405" y="2313103"/>
              <a:ext cx="380974" cy="338014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66C273B-9B32-954D-B03C-D510307C2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8313" y="2843729"/>
              <a:ext cx="152485" cy="15224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9E3744C-C0D6-3D48-A285-1F823CF99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7575" y="2365032"/>
              <a:ext cx="173964" cy="173964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F1CEE1D-E002-F94F-8EE7-84786AEEC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7814" y="2435373"/>
              <a:ext cx="125103" cy="12510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F4262F4-DB9A-8C43-A800-06F5634E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9935" y="3993969"/>
              <a:ext cx="140918" cy="142334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E81C88-695C-AE4B-9197-1F624A50C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6506" y="4407989"/>
              <a:ext cx="326448" cy="3262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ED955C-FF72-E04C-942B-4AB239799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5304" y="3286546"/>
              <a:ext cx="326213" cy="3262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ACBA9D2-EB65-1947-B36A-82EC82E1C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3895" y="4954193"/>
              <a:ext cx="257287" cy="25610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DE6E6D1-C43A-134E-A39E-397A76DB8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9889" y="3402916"/>
              <a:ext cx="316063" cy="31629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AA7179F-19A4-0347-938B-0D331E27C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4566" y="5735025"/>
              <a:ext cx="185294" cy="18387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FC4FAA2-BC32-4F42-8B6B-CF5802BFF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9619" y="3252084"/>
              <a:ext cx="212675" cy="211259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E15A0E6-D363-3F40-8DF3-0BBF02F52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8613" y="4487064"/>
              <a:ext cx="195445" cy="195444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2F483C-DB77-B347-B654-591566059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823" y="1949360"/>
              <a:ext cx="304732" cy="30496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A2BD196-9A29-3C4D-9FFD-BD21A8449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9992" y="4229645"/>
              <a:ext cx="152248" cy="15248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F0E211-744F-D845-B38F-9C7D57E64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863" y="3655763"/>
              <a:ext cx="172312" cy="17254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82E8AEE-F7EB-644C-9A94-77EF2BFAC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4176" y="4581685"/>
              <a:ext cx="142334" cy="14091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089B03-BA6C-8F41-99FF-3BD659E1F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8141" y="3017693"/>
              <a:ext cx="142098" cy="142334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7FC6892-F141-F94E-9B73-FD50D4EBF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2955" y="4952778"/>
              <a:ext cx="257287" cy="257524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D8A1D95-F85D-514A-8FD2-8FAA9D77D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4352" y="1821424"/>
              <a:ext cx="356426" cy="35666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D808F51-1139-0047-9183-48A88C617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665" y="4337412"/>
              <a:ext cx="360674" cy="36232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16E28B-6882-6248-954E-E6B7800E4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9615" y="3785306"/>
              <a:ext cx="399622" cy="39985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4A815AD-320F-0F48-A1B6-56E874B80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8507" y="5339653"/>
              <a:ext cx="247374" cy="24572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58D7F5D-FA4A-4042-96A1-354E4673B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2289" y="3791207"/>
              <a:ext cx="109288" cy="109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62C7E24-1C92-614A-A9EB-C3B49D7C4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0009" y="3241934"/>
              <a:ext cx="97722" cy="9772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7ED4F2B2-F53A-9F42-94CD-81389D6E997B}"/>
              </a:ext>
            </a:extLst>
          </p:cNvPr>
          <p:cNvSpPr txBox="1"/>
          <p:nvPr/>
        </p:nvSpPr>
        <p:spPr>
          <a:xfrm>
            <a:off x="515657" y="1676453"/>
            <a:ext cx="3439150" cy="83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/>
            <a:r>
              <a:rPr lang="en-GB" b="1" dirty="0">
                <a:solidFill>
                  <a:srgbClr val="0432FF"/>
                </a:solidFill>
                <a:sym typeface="Poppins Medium"/>
              </a:rPr>
              <a:t>Model # 1: Linear Regression</a:t>
            </a:r>
          </a:p>
          <a:p>
            <a:pPr lvl="2" algn="just">
              <a:spcBef>
                <a:spcPts val="600"/>
              </a:spcBef>
            </a:pPr>
            <a:r>
              <a: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LR is Supervised Machine Learning model which finds the best fit linear regression (relationship line) between the independent (X) and dependent (y) variables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0F92EC7-6685-4947-AA0D-AC416297D028}"/>
              </a:ext>
            </a:extLst>
          </p:cNvPr>
          <p:cNvSpPr txBox="1"/>
          <p:nvPr/>
        </p:nvSpPr>
        <p:spPr>
          <a:xfrm>
            <a:off x="555131" y="3264441"/>
            <a:ext cx="337964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1" dirty="0">
                <a:solidFill>
                  <a:srgbClr val="0432FF"/>
                </a:solidFill>
                <a:ea typeface="Poppins Medium"/>
                <a:cs typeface="Poppins Medium"/>
                <a:sym typeface="Poppins Medium"/>
              </a:rPr>
              <a:t>Model # 2: LASSO* Regression Model</a:t>
            </a:r>
            <a:endParaRPr lang="en-GB" sz="1200" b="1" i="1" dirty="0">
              <a:solidFill>
                <a:srgbClr val="0432FF"/>
              </a:solidFill>
              <a:cs typeface="Poppins Medium"/>
              <a:sym typeface="Poppins Medium"/>
            </a:endParaRPr>
          </a:p>
          <a:p>
            <a:pPr lvl="0" algn="just">
              <a:spcBef>
                <a:spcPts val="600"/>
              </a:spcBef>
            </a:pPr>
            <a:r>
              <a:rPr lang="en-GB" sz="105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LR is a type of LR model that uses shrinkage (where data values are shrunk towards a central point, like the mean). The lasso is good for simple/ sparse models with fewer parameters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CA9C81-F789-084B-829D-C3300F718E53}"/>
              </a:ext>
            </a:extLst>
          </p:cNvPr>
          <p:cNvSpPr txBox="1"/>
          <p:nvPr/>
        </p:nvSpPr>
        <p:spPr>
          <a:xfrm>
            <a:off x="5274491" y="1610579"/>
            <a:ext cx="34925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2">
              <a:spcBef>
                <a:spcPts val="600"/>
              </a:spcBef>
            </a:pPr>
            <a:r>
              <a:rPr lang="en-GB" sz="1200" b="1" dirty="0">
                <a:solidFill>
                  <a:srgbClr val="0432FF"/>
                </a:solidFill>
                <a:ea typeface="Poppins Medium"/>
                <a:cs typeface="Poppins Medium"/>
                <a:sym typeface="Poppins Medium"/>
              </a:rPr>
              <a:t>Model # 3: Decision Tree Regressor </a:t>
            </a:r>
          </a:p>
          <a:p>
            <a:pPr lvl="2" algn="just">
              <a:spcBef>
                <a:spcPts val="600"/>
              </a:spcBef>
            </a:pPr>
            <a:r>
              <a:rPr lang="en-GB" sz="105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DTR builds regression models in the form of a tree structure. It breaks down a dataset into small subsets while developing in parallel an associated decision tree. The final result is a tree with decision and leaf nodes.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58CA6BA-82A0-E046-B986-958EED4AE1BB}"/>
              </a:ext>
            </a:extLst>
          </p:cNvPr>
          <p:cNvSpPr txBox="1"/>
          <p:nvPr/>
        </p:nvSpPr>
        <p:spPr>
          <a:xfrm>
            <a:off x="5228096" y="3264441"/>
            <a:ext cx="3492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/>
            <a:r>
              <a:rPr lang="en-GB" b="1" dirty="0">
                <a:solidFill>
                  <a:srgbClr val="0432FF"/>
                </a:solidFill>
                <a:latin typeface="Arial"/>
                <a:cs typeface="Poppins Medium"/>
                <a:sym typeface="Poppins Medium"/>
              </a:rPr>
              <a:t>Model # 4: Prophet Regression Model</a:t>
            </a:r>
          </a:p>
          <a:p>
            <a:pPr algn="just"/>
            <a:r>
              <a:rPr lang="en-GB" sz="105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Prophet is an additive RM with a piecewise linear or logistic growth curve trend. It includes a yearly seasonal component model using series &amp; a weekly seasonal component model using dummy variables</a:t>
            </a:r>
            <a:endParaRPr lang="en-FR" sz="105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6" name="Picture 2" descr="Ironhack Paris (Paris, France) | Meetup">
            <a:extLst>
              <a:ext uri="{FF2B5EF4-FFF2-40B4-BE49-F238E27FC236}">
                <a16:creationId xmlns:a16="http://schemas.microsoft.com/office/drawing/2014/main" id="{3E644CCF-EE8A-0742-AEBB-BB2D6F150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4198" y="4733698"/>
            <a:ext cx="409802" cy="40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lide Number Placeholder 12">
            <a:extLst>
              <a:ext uri="{FF2B5EF4-FFF2-40B4-BE49-F238E27FC236}">
                <a16:creationId xmlns:a16="http://schemas.microsoft.com/office/drawing/2014/main" id="{4CE55B80-F20F-CC4F-8E10-3E0D87F0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8670" y="4800973"/>
            <a:ext cx="409802" cy="275251"/>
          </a:xfrm>
        </p:spPr>
        <p:txBody>
          <a:bodyPr/>
          <a:lstStyle/>
          <a:p>
            <a:pPr algn="r"/>
            <a:fld id="{96E69268-9C8B-4EBF-A9EE-DC5DC2D48DC3}" type="slidenum">
              <a:rPr lang="en-US" sz="800" smtClean="0">
                <a:solidFill>
                  <a:schemeClr val="tx1"/>
                </a:solidFill>
              </a:rPr>
              <a:pPr algn="r"/>
              <a:t>6</a:t>
            </a:fld>
            <a:endParaRPr lang="en-US" sz="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+mn-lt"/>
                <a:ea typeface="Poppins"/>
                <a:cs typeface="Poppins"/>
                <a:sym typeface="Poppins"/>
              </a:rPr>
              <a:t>Models evaluation</a:t>
            </a:r>
            <a:endParaRPr sz="2300" b="1" dirty="0">
              <a:solidFill>
                <a:srgbClr val="2DC5FA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310F6-EEC5-9341-916C-8219630A64A5}"/>
              </a:ext>
            </a:extLst>
          </p:cNvPr>
          <p:cNvSpPr txBox="1"/>
          <p:nvPr/>
        </p:nvSpPr>
        <p:spPr>
          <a:xfrm>
            <a:off x="5263580" y="506201"/>
            <a:ext cx="3319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900" b="1" dirty="0">
                <a:solidFill>
                  <a:srgbClr val="0432FF"/>
                </a:solidFill>
              </a:rPr>
              <a:t>X_train.shape, y_train.shape, X_test.shape, y_test.shape</a:t>
            </a:r>
          </a:p>
          <a:p>
            <a:r>
              <a:rPr lang="en-FR" sz="900" dirty="0">
                <a:solidFill>
                  <a:srgbClr val="0432FF"/>
                </a:solidFill>
              </a:rPr>
              <a:t>   (813767, 27)      (813767,)        (203442, 27)     (203442,)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66707D-EBC9-FA46-A800-B8F0747FD585}"/>
              </a:ext>
            </a:extLst>
          </p:cNvPr>
          <p:cNvGrpSpPr/>
          <p:nvPr/>
        </p:nvGrpSpPr>
        <p:grpSpPr>
          <a:xfrm>
            <a:off x="1705236" y="1285102"/>
            <a:ext cx="5659394" cy="1557755"/>
            <a:chOff x="932250" y="1360866"/>
            <a:chExt cx="6857442" cy="227807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BDB90B-8989-DF4D-AD3A-0C1663D10956}"/>
                </a:ext>
              </a:extLst>
            </p:cNvPr>
            <p:cNvSpPr/>
            <p:nvPr/>
          </p:nvSpPr>
          <p:spPr>
            <a:xfrm>
              <a:off x="4418772" y="1360866"/>
              <a:ext cx="3370920" cy="22780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90BE455-6AB7-DC4F-8B9D-00E3EDF06F49}"/>
                </a:ext>
              </a:extLst>
            </p:cNvPr>
            <p:cNvSpPr/>
            <p:nvPr/>
          </p:nvSpPr>
          <p:spPr>
            <a:xfrm>
              <a:off x="932250" y="1360866"/>
              <a:ext cx="3370920" cy="22780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DBC7BEC3-3FD6-9F4D-AA11-92470CEE7CE2}"/>
              </a:ext>
            </a:extLst>
          </p:cNvPr>
          <p:cNvSpPr/>
          <p:nvPr/>
        </p:nvSpPr>
        <p:spPr>
          <a:xfrm>
            <a:off x="4582636" y="3088391"/>
            <a:ext cx="2781994" cy="155775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55E6CC-C357-AC48-8CBF-B43D08CFDCF3}"/>
              </a:ext>
            </a:extLst>
          </p:cNvPr>
          <p:cNvSpPr/>
          <p:nvPr/>
        </p:nvSpPr>
        <p:spPr>
          <a:xfrm>
            <a:off x="1705236" y="3088391"/>
            <a:ext cx="2781994" cy="155775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70C583-9B88-AE46-A54E-BCC74C0BBCA1}"/>
              </a:ext>
            </a:extLst>
          </p:cNvPr>
          <p:cNvSpPr txBox="1"/>
          <p:nvPr/>
        </p:nvSpPr>
        <p:spPr>
          <a:xfrm>
            <a:off x="1702411" y="1044272"/>
            <a:ext cx="27819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chemeClr val="tx1"/>
                </a:solidFill>
                <a:sym typeface="Poppins Medium"/>
              </a:rPr>
              <a:t>Model # 1: </a:t>
            </a:r>
            <a:r>
              <a:rPr lang="en-GB" sz="1100" b="1" dirty="0">
                <a:solidFill>
                  <a:schemeClr val="tx1"/>
                </a:solidFill>
                <a:sym typeface="Poppins Medium"/>
              </a:rPr>
              <a:t>Linear Regression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1F5093-B53B-AF4E-8E93-B2542ADE2C83}"/>
              </a:ext>
            </a:extLst>
          </p:cNvPr>
          <p:cNvSpPr txBox="1"/>
          <p:nvPr/>
        </p:nvSpPr>
        <p:spPr>
          <a:xfrm>
            <a:off x="4582636" y="1062253"/>
            <a:ext cx="27819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chemeClr val="tx1"/>
                </a:solidFill>
                <a:sym typeface="Poppins Medium"/>
              </a:rPr>
              <a:t>Model # 2: </a:t>
            </a:r>
            <a:r>
              <a:rPr lang="en-GB" sz="1100" b="1" dirty="0">
                <a:solidFill>
                  <a:schemeClr val="tx1"/>
                </a:solidFill>
                <a:sym typeface="Poppins Medium"/>
              </a:rPr>
              <a:t>LASSO Regression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1E12E0-0A8C-054B-A95F-999FC99E9CAD}"/>
              </a:ext>
            </a:extLst>
          </p:cNvPr>
          <p:cNvSpPr txBox="1"/>
          <p:nvPr/>
        </p:nvSpPr>
        <p:spPr>
          <a:xfrm>
            <a:off x="1702411" y="2831886"/>
            <a:ext cx="27819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chemeClr val="tx1"/>
                </a:solidFill>
                <a:sym typeface="Poppins Medium"/>
              </a:rPr>
              <a:t>Model # 3: </a:t>
            </a:r>
            <a:r>
              <a:rPr lang="en-GB" sz="1100" b="1" dirty="0">
                <a:solidFill>
                  <a:schemeClr val="tx1"/>
                </a:solidFill>
                <a:sym typeface="Poppins Medium"/>
              </a:rPr>
              <a:t>Decision Tree Regression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0BA13D-E32B-294B-884A-B54B000A8A98}"/>
              </a:ext>
            </a:extLst>
          </p:cNvPr>
          <p:cNvSpPr txBox="1"/>
          <p:nvPr/>
        </p:nvSpPr>
        <p:spPr>
          <a:xfrm>
            <a:off x="4582636" y="2833433"/>
            <a:ext cx="278199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chemeClr val="tx1"/>
                </a:solidFill>
                <a:sym typeface="Poppins Medium"/>
              </a:rPr>
              <a:t>Model # 4: </a:t>
            </a:r>
            <a:r>
              <a:rPr lang="en-GB" sz="1100" b="1" dirty="0">
                <a:solidFill>
                  <a:schemeClr val="tx1"/>
                </a:solidFill>
                <a:cs typeface="Poppins Medium"/>
                <a:sym typeface="Poppins Medium"/>
              </a:rPr>
              <a:t>Prophet Regression Model</a:t>
            </a:r>
          </a:p>
          <a:p>
            <a:pPr algn="ctr"/>
            <a:endParaRPr lang="en-GB" sz="1100" b="1" dirty="0">
              <a:solidFill>
                <a:schemeClr val="tx1"/>
              </a:solidFill>
              <a:sym typeface="Poppins Medium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E9277F-8F44-6E4E-839C-464F09856A77}"/>
              </a:ext>
            </a:extLst>
          </p:cNvPr>
          <p:cNvSpPr txBox="1"/>
          <p:nvPr/>
        </p:nvSpPr>
        <p:spPr>
          <a:xfrm>
            <a:off x="414114" y="1822786"/>
            <a:ext cx="1249040" cy="494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FR" sz="1200" u="sng" dirty="0"/>
              <a:t>Model Score</a:t>
            </a:r>
            <a:r>
              <a:rPr lang="en-FR" sz="1200" dirty="0"/>
              <a:t>:</a:t>
            </a:r>
          </a:p>
          <a:p>
            <a:pPr algn="ctr">
              <a:spcBef>
                <a:spcPts val="600"/>
              </a:spcBef>
            </a:pPr>
            <a:r>
              <a:rPr lang="en-FR" sz="900" dirty="0">
                <a:solidFill>
                  <a:srgbClr val="FF0000"/>
                </a:solidFill>
              </a:rPr>
              <a:t>0.874293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FACDF8-AE50-304F-BD3D-0192A322325A}"/>
              </a:ext>
            </a:extLst>
          </p:cNvPr>
          <p:cNvSpPr txBox="1"/>
          <p:nvPr/>
        </p:nvSpPr>
        <p:spPr>
          <a:xfrm>
            <a:off x="7403226" y="1806310"/>
            <a:ext cx="1299783" cy="5105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FR" sz="1200" u="sng" dirty="0"/>
              <a:t>Model Score</a:t>
            </a:r>
            <a:r>
              <a:rPr lang="en-FR" sz="1200" dirty="0"/>
              <a:t>:</a:t>
            </a:r>
          </a:p>
          <a:p>
            <a:pPr algn="ctr">
              <a:spcBef>
                <a:spcPts val="600"/>
              </a:spcBef>
            </a:pPr>
            <a:r>
              <a:rPr lang="en-FR" sz="900" dirty="0">
                <a:solidFill>
                  <a:srgbClr val="FF0000"/>
                </a:solidFill>
              </a:rPr>
              <a:t>0.874151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B55FC8-B60E-BB4C-B747-1247462FB315}"/>
              </a:ext>
            </a:extLst>
          </p:cNvPr>
          <p:cNvSpPr txBox="1"/>
          <p:nvPr/>
        </p:nvSpPr>
        <p:spPr>
          <a:xfrm>
            <a:off x="414114" y="3593034"/>
            <a:ext cx="1249040" cy="494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FR" sz="1200" u="sng" dirty="0"/>
              <a:t>Model Score</a:t>
            </a:r>
            <a:r>
              <a:rPr lang="en-FR" sz="1200" dirty="0"/>
              <a:t>:</a:t>
            </a:r>
          </a:p>
          <a:p>
            <a:pPr algn="ctr">
              <a:spcBef>
                <a:spcPts val="600"/>
              </a:spcBef>
            </a:pPr>
            <a:r>
              <a:rPr lang="en-FR" sz="900" dirty="0">
                <a:solidFill>
                  <a:srgbClr val="FF0000"/>
                </a:solidFill>
              </a:rPr>
              <a:t>0.951652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5BAB8D-42B1-2040-959B-67C74541EFB8}"/>
              </a:ext>
            </a:extLst>
          </p:cNvPr>
          <p:cNvSpPr txBox="1"/>
          <p:nvPr/>
        </p:nvSpPr>
        <p:spPr>
          <a:xfrm>
            <a:off x="7438764" y="3572948"/>
            <a:ext cx="1264245" cy="5141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FR" sz="1200" u="sng" dirty="0"/>
              <a:t>Model Score</a:t>
            </a:r>
            <a:r>
              <a:rPr lang="en-FR" sz="1200" dirty="0"/>
              <a:t>:</a:t>
            </a:r>
          </a:p>
          <a:p>
            <a:pPr algn="ctr">
              <a:spcBef>
                <a:spcPts val="600"/>
              </a:spcBef>
            </a:pPr>
            <a:r>
              <a:rPr lang="en-FR" sz="900" dirty="0">
                <a:solidFill>
                  <a:srgbClr val="FF0000"/>
                </a:solidFill>
              </a:rPr>
              <a:t>0.868187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033C3BC-6D7B-C84F-B744-333F54924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052" y="3153628"/>
            <a:ext cx="2649282" cy="141983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3BF9BD4-EF08-5349-A011-BDDDAD44F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275" y="1347283"/>
            <a:ext cx="2663460" cy="143241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39A6B67-88AE-A84F-ADCE-94C65CE9F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288" y="1360120"/>
            <a:ext cx="2658046" cy="142561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0C6BD62-6407-BA4F-AF10-B085DFF802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8560" y="3153628"/>
            <a:ext cx="2680175" cy="1421888"/>
          </a:xfrm>
          <a:prstGeom prst="rect">
            <a:avLst/>
          </a:prstGeom>
        </p:spPr>
      </p:pic>
      <p:pic>
        <p:nvPicPr>
          <p:cNvPr id="62" name="Picture 2" descr="Ironhack Paris (Paris, France) | Meetup">
            <a:extLst>
              <a:ext uri="{FF2B5EF4-FFF2-40B4-BE49-F238E27FC236}">
                <a16:creationId xmlns:a16="http://schemas.microsoft.com/office/drawing/2014/main" id="{7BE06DCA-18F3-D74A-B5C3-7271E6C14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4198" y="4733698"/>
            <a:ext cx="409802" cy="40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AA8110B9-E7F4-6F44-9D29-082C2A24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8670" y="4800973"/>
            <a:ext cx="409802" cy="275251"/>
          </a:xfrm>
        </p:spPr>
        <p:txBody>
          <a:bodyPr/>
          <a:lstStyle/>
          <a:p>
            <a:pPr algn="r"/>
            <a:fld id="{96E69268-9C8B-4EBF-A9EE-DC5DC2D48DC3}" type="slidenum">
              <a:rPr lang="en-US" sz="800" smtClean="0">
                <a:solidFill>
                  <a:schemeClr val="tx1"/>
                </a:solidFill>
              </a:rPr>
              <a:pPr algn="r"/>
              <a:t>7</a:t>
            </a:fld>
            <a:endParaRPr lang="en-US" sz="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+mn-lt"/>
                <a:ea typeface="Poppins"/>
                <a:cs typeface="Poppins"/>
                <a:sym typeface="Poppins"/>
              </a:rPr>
              <a:t>Results</a:t>
            </a:r>
            <a:endParaRPr sz="2300" b="1" dirty="0">
              <a:solidFill>
                <a:srgbClr val="2DC5FA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F3E19E0-E968-F944-9FDE-E51D30FE9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00" y="1041459"/>
            <a:ext cx="5403794" cy="3536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4" name="Picture 2" descr="Ironhack Paris (Paris, France) | Meetup">
            <a:extLst>
              <a:ext uri="{FF2B5EF4-FFF2-40B4-BE49-F238E27FC236}">
                <a16:creationId xmlns:a16="http://schemas.microsoft.com/office/drawing/2014/main" id="{91123D65-9261-CD45-8274-050DDBAB3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4198" y="4733698"/>
            <a:ext cx="409802" cy="40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Slide Number Placeholder 12">
            <a:extLst>
              <a:ext uri="{FF2B5EF4-FFF2-40B4-BE49-F238E27FC236}">
                <a16:creationId xmlns:a16="http://schemas.microsoft.com/office/drawing/2014/main" id="{6DDEC48B-9553-B14B-92F9-CB6E08A9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8670" y="4800973"/>
            <a:ext cx="409802" cy="275251"/>
          </a:xfrm>
        </p:spPr>
        <p:txBody>
          <a:bodyPr/>
          <a:lstStyle/>
          <a:p>
            <a:pPr algn="r"/>
            <a:fld id="{96E69268-9C8B-4EBF-A9EE-DC5DC2D48DC3}" type="slidenum">
              <a:rPr lang="en-US" sz="800" smtClean="0">
                <a:solidFill>
                  <a:schemeClr val="tx1"/>
                </a:solidFill>
              </a:rPr>
              <a:pPr algn="r"/>
              <a:t>8</a:t>
            </a:fld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7F3A6D4-736F-CA49-AB1E-C8B7140BE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599" y="2695572"/>
            <a:ext cx="2684598" cy="910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8E6353A-8757-8C45-9022-7921878751EF}"/>
              </a:ext>
            </a:extLst>
          </p:cNvPr>
          <p:cNvSpPr txBox="1"/>
          <p:nvPr/>
        </p:nvSpPr>
        <p:spPr>
          <a:xfrm>
            <a:off x="6049599" y="2511936"/>
            <a:ext cx="2684599" cy="184666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600" b="1" i="1" dirty="0">
                <a:latin typeface="+mn-lt"/>
              </a:rPr>
              <a:t>Prophet Model Results</a:t>
            </a:r>
            <a:r>
              <a:rPr lang="en-GB" sz="600" b="1" i="1" dirty="0">
                <a:effectLst/>
                <a:latin typeface="+mn-lt"/>
              </a:rPr>
              <a:t> </a:t>
            </a:r>
            <a:endParaRPr lang="en-GB" sz="600" b="1" dirty="0">
              <a:effectLst/>
              <a:latin typeface="+mn-lt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510232F-A873-DD44-B7C5-FE5E97AE29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599" y="1041460"/>
            <a:ext cx="2671426" cy="1170880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2810AE2E-BF44-B946-8311-A47AF3788EA7}"/>
              </a:ext>
            </a:extLst>
          </p:cNvPr>
          <p:cNvSpPr/>
          <p:nvPr/>
        </p:nvSpPr>
        <p:spPr>
          <a:xfrm>
            <a:off x="8335309" y="2507742"/>
            <a:ext cx="409801" cy="1232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4;p28">
            <a:extLst>
              <a:ext uri="{FF2B5EF4-FFF2-40B4-BE49-F238E27FC236}">
                <a16:creationId xmlns:a16="http://schemas.microsoft.com/office/drawing/2014/main" id="{6F90937C-AA60-2645-B083-83EF89C9A705}"/>
              </a:ext>
            </a:extLst>
          </p:cNvPr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+mn-lt"/>
                <a:ea typeface="Poppins"/>
                <a:cs typeface="Poppins"/>
                <a:sym typeface="Poppins"/>
              </a:rPr>
              <a:t>Furthermore</a:t>
            </a:r>
            <a:endParaRPr sz="2300" b="1" dirty="0">
              <a:solidFill>
                <a:srgbClr val="2DC5FA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A4EF05-DA4D-1F42-94B9-94AC69D07568}"/>
              </a:ext>
            </a:extLst>
          </p:cNvPr>
          <p:cNvSpPr txBox="1"/>
          <p:nvPr/>
        </p:nvSpPr>
        <p:spPr>
          <a:xfrm>
            <a:off x="565572" y="1149557"/>
            <a:ext cx="20176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28600" indent="-228600">
              <a:buFont typeface="Arial" panose="020B0604020202020204" pitchFamily="34" charset="0"/>
              <a:buChar char="•"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cs typeface="Poppins"/>
              </a:defRPr>
            </a:lvl1pPr>
            <a:lvl3pPr marL="222250">
              <a:defRPr sz="1050" i="1">
                <a:solidFill>
                  <a:srgbClr val="0432FF"/>
                </a:solidFill>
                <a:latin typeface="+mn-lt"/>
              </a:defRPr>
            </a:lvl3pPr>
          </a:lstStyle>
          <a:p>
            <a:r>
              <a:rPr lang="en-GB" dirty="0"/>
              <a:t>Time Series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AFC473-E67A-9B44-ABB8-EB774B87A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00" y="1395334"/>
            <a:ext cx="5628364" cy="7686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764DC5-1532-1F43-865A-5FE229D6C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1" y="2191380"/>
            <a:ext cx="1871176" cy="19214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B4EEA-2660-5048-805F-6BF09F8EE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176" y="2191379"/>
            <a:ext cx="1871175" cy="19214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F1AD67-CBAD-9647-B792-03DDE3FF2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88" y="2189316"/>
            <a:ext cx="1871176" cy="19417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B13E8D-BF0B-C543-A9A3-C43A8CA15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594" y="4156470"/>
            <a:ext cx="5628364" cy="5216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6D9E71-E85E-4E44-B076-0CE29B979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00" y="4703450"/>
            <a:ext cx="5628364" cy="3900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1869EE-E770-2646-91A0-DF51877B36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586" y="2163949"/>
            <a:ext cx="2700955" cy="1967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34FA55-B031-E347-A397-B62AC49285CF}"/>
              </a:ext>
            </a:extLst>
          </p:cNvPr>
          <p:cNvSpPr txBox="1"/>
          <p:nvPr/>
        </p:nvSpPr>
        <p:spPr>
          <a:xfrm>
            <a:off x="6189364" y="1352599"/>
            <a:ext cx="29579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Loss: A scalar value that we try to minimize during our training of the model. Lower the loss, closer our predictions are to true labels. In Keras, a decrease in loss over n epochs</a:t>
            </a:r>
            <a:endParaRPr lang="en-FR" sz="1100" i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359437-D0B1-394E-B2A2-90E169A861C9}"/>
              </a:ext>
            </a:extLst>
          </p:cNvPr>
          <p:cNvSpPr/>
          <p:nvPr/>
        </p:nvSpPr>
        <p:spPr>
          <a:xfrm>
            <a:off x="6025896" y="2205274"/>
            <a:ext cx="247690" cy="192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E3142A-E7CF-714A-B3D9-AD5BF7C0A7CA}"/>
              </a:ext>
            </a:extLst>
          </p:cNvPr>
          <p:cNvSpPr/>
          <p:nvPr/>
        </p:nvSpPr>
        <p:spPr>
          <a:xfrm>
            <a:off x="2212719" y="2205274"/>
            <a:ext cx="247690" cy="192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09C52C-A4C0-664F-9FBD-84661265114A}"/>
              </a:ext>
            </a:extLst>
          </p:cNvPr>
          <p:cNvSpPr/>
          <p:nvPr/>
        </p:nvSpPr>
        <p:spPr>
          <a:xfrm>
            <a:off x="4105192" y="2239653"/>
            <a:ext cx="247690" cy="192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E3ECC-A408-784C-AEE7-34DDF8CCB100}"/>
              </a:ext>
            </a:extLst>
          </p:cNvPr>
          <p:cNvSpPr txBox="1"/>
          <p:nvPr/>
        </p:nvSpPr>
        <p:spPr>
          <a:xfrm>
            <a:off x="4105192" y="592433"/>
            <a:ext cx="4891112" cy="575669"/>
          </a:xfrm>
          <a:prstGeom prst="rect">
            <a:avLst/>
          </a:prstGeom>
          <a:solidFill>
            <a:srgbClr val="FFDBD9"/>
          </a:solidFill>
        </p:spPr>
        <p:txBody>
          <a:bodyPr wrap="square" lIns="0" tIns="0" rIns="0" bIns="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/>
            <a:r>
              <a:rPr lang="en-GB" b="1" dirty="0">
                <a:solidFill>
                  <a:srgbClr val="FF0000"/>
                </a:solidFill>
                <a:latin typeface="Arial"/>
                <a:cs typeface="Poppins Medium"/>
                <a:sym typeface="Poppins Medium"/>
              </a:rPr>
              <a:t>Mo</a:t>
            </a:r>
            <a:r>
              <a:rPr lang="en-GB" b="1" strike="sngStrike" dirty="0">
                <a:solidFill>
                  <a:srgbClr val="FF0000"/>
                </a:solidFill>
                <a:latin typeface="Arial"/>
                <a:cs typeface="Poppins Medium"/>
                <a:sym typeface="Poppins Medium"/>
              </a:rPr>
              <a:t>del # 4: Time Series ARIMA** Model</a:t>
            </a:r>
          </a:p>
          <a:p>
            <a:pPr lvl="2">
              <a:spcBef>
                <a:spcPts val="200"/>
              </a:spcBef>
            </a:pPr>
            <a:r>
              <a:rPr lang="en-GB" sz="9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Most popular/ widely used statistical method for Time Series forecasting. This model makes forecasts based on linear combinations of past variable values and forecasting errors</a:t>
            </a:r>
            <a:endParaRPr lang="en-GB" sz="900" i="1" dirty="0">
              <a:solidFill>
                <a:schemeClr val="tx1">
                  <a:lumMod val="65000"/>
                  <a:lumOff val="35000"/>
                </a:schemeClr>
              </a:solidFill>
              <a:sym typeface="Poppins Medium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9E2163E-0486-5242-9E94-0C8B8A08B1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7138" y="4221283"/>
            <a:ext cx="2098758" cy="1959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" descr="Ironhack Paris (Paris, France) | Meetup">
            <a:extLst>
              <a:ext uri="{FF2B5EF4-FFF2-40B4-BE49-F238E27FC236}">
                <a16:creationId xmlns:a16="http://schemas.microsoft.com/office/drawing/2014/main" id="{B439BC57-8221-3E40-AE64-FBB23EAA2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4198" y="4733698"/>
            <a:ext cx="409802" cy="40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lide Number Placeholder 12">
            <a:extLst>
              <a:ext uri="{FF2B5EF4-FFF2-40B4-BE49-F238E27FC236}">
                <a16:creationId xmlns:a16="http://schemas.microsoft.com/office/drawing/2014/main" id="{82219393-AF85-1742-8DD9-FEFC48F5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8670" y="4800973"/>
            <a:ext cx="409802" cy="275251"/>
          </a:xfrm>
        </p:spPr>
        <p:txBody>
          <a:bodyPr/>
          <a:lstStyle/>
          <a:p>
            <a:pPr algn="r"/>
            <a:fld id="{96E69268-9C8B-4EBF-A9EE-DC5DC2D48DC3}" type="slidenum">
              <a:rPr lang="en-US" sz="800" smtClean="0">
                <a:solidFill>
                  <a:schemeClr val="tx1"/>
                </a:solidFill>
              </a:rPr>
              <a:pPr algn="r"/>
              <a:t>9</a:t>
            </a:fld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9462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3051</TotalTime>
  <Words>993</Words>
  <Application>Microsoft Macintosh PowerPoint</Application>
  <PresentationFormat>On-screen Show (16:9)</PresentationFormat>
  <Paragraphs>122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Open Sans</vt:lpstr>
      <vt:lpstr>Helvetica Neue</vt:lpstr>
      <vt:lpstr>Calibri</vt:lpstr>
      <vt:lpstr>Arial</vt:lpstr>
      <vt:lpstr>Helvetica Neue Light</vt:lpstr>
      <vt:lpstr>Libre Franklin</vt:lpstr>
      <vt:lpstr>Bookman Old Style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Nadim Saad</cp:lastModifiedBy>
  <cp:revision>13</cp:revision>
  <dcterms:modified xsi:type="dcterms:W3CDTF">2022-02-11T11:35:10Z</dcterms:modified>
</cp:coreProperties>
</file>